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</p:sldMasterIdLst>
  <p:notesMasterIdLst>
    <p:notesMasterId r:id="rId34"/>
  </p:notesMasterIdLst>
  <p:sldIdLst>
    <p:sldId id="2638" r:id="rId2"/>
    <p:sldId id="3334" r:id="rId3"/>
    <p:sldId id="3335" r:id="rId4"/>
    <p:sldId id="2639" r:id="rId5"/>
    <p:sldId id="2642" r:id="rId6"/>
    <p:sldId id="2640" r:id="rId7"/>
    <p:sldId id="3347" r:id="rId8"/>
    <p:sldId id="3346" r:id="rId9"/>
    <p:sldId id="2646" r:id="rId10"/>
    <p:sldId id="3349" r:id="rId11"/>
    <p:sldId id="3319" r:id="rId12"/>
    <p:sldId id="2644" r:id="rId13"/>
    <p:sldId id="2647" r:id="rId14"/>
    <p:sldId id="3348" r:id="rId15"/>
    <p:sldId id="3350" r:id="rId16"/>
    <p:sldId id="3352" r:id="rId17"/>
    <p:sldId id="3337" r:id="rId18"/>
    <p:sldId id="3324" r:id="rId19"/>
    <p:sldId id="3325" r:id="rId20"/>
    <p:sldId id="3338" r:id="rId21"/>
    <p:sldId id="3326" r:id="rId22"/>
    <p:sldId id="3327" r:id="rId23"/>
    <p:sldId id="3328" r:id="rId24"/>
    <p:sldId id="3351" r:id="rId25"/>
    <p:sldId id="3339" r:id="rId26"/>
    <p:sldId id="3311" r:id="rId27"/>
    <p:sldId id="3340" r:id="rId28"/>
    <p:sldId id="3330" r:id="rId29"/>
    <p:sldId id="3341" r:id="rId30"/>
    <p:sldId id="3308" r:id="rId31"/>
    <p:sldId id="2643" r:id="rId32"/>
    <p:sldId id="3342" r:id="rId33"/>
  </p:sldIdLst>
  <p:sldSz cx="12192000" cy="6858000"/>
  <p:notesSz cx="6858000" cy="9144000"/>
  <p:embeddedFontLst>
    <p:embeddedFont>
      <p:font typeface="Futura PT Demi" panose="020B0702020204020303" pitchFamily="34" charset="0"/>
      <p:regular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99"/>
    <a:srgbClr val="FFDD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9" autoAdjust="0"/>
    <p:restoredTop sz="90203" autoAdjust="0"/>
  </p:normalViewPr>
  <p:slideViewPr>
    <p:cSldViewPr snapToGrid="0" showGuides="1">
      <p:cViewPr>
        <p:scale>
          <a:sx n="125" d="100"/>
          <a:sy n="125" d="100"/>
        </p:scale>
        <p:origin x="1808" y="528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DC7A9-EED4-46F6-9E8C-0AEF1E24E74A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57873-B874-48C7-AE6C-874367C9A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9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ABFDB-A489-4CC4-AF10-8E2CB6EC67B3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4282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13" y="2130315"/>
            <a:ext cx="10364376" cy="14700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9305" y="3885976"/>
            <a:ext cx="8533392" cy="1752301"/>
          </a:xfrm>
        </p:spPr>
        <p:txBody>
          <a:bodyPr/>
          <a:lstStyle>
            <a:lvl1pPr marL="0" indent="0" algn="ctr">
              <a:buNone/>
              <a:defRPr/>
            </a:lvl1pPr>
            <a:lvl2pPr marL="483763" indent="0" algn="ctr">
              <a:buNone/>
              <a:defRPr/>
            </a:lvl2pPr>
            <a:lvl3pPr marL="967527" indent="0" algn="ctr">
              <a:buNone/>
              <a:defRPr/>
            </a:lvl3pPr>
            <a:lvl4pPr marL="1451290" indent="0" algn="ctr">
              <a:buNone/>
              <a:defRPr/>
            </a:lvl4pPr>
            <a:lvl5pPr marL="1935053" indent="0" algn="ctr">
              <a:buNone/>
              <a:defRPr/>
            </a:lvl5pPr>
            <a:lvl6pPr marL="2418817" indent="0" algn="ctr">
              <a:buNone/>
              <a:defRPr/>
            </a:lvl6pPr>
            <a:lvl7pPr marL="2902580" indent="0" algn="ctr">
              <a:buNone/>
              <a:defRPr/>
            </a:lvl7pPr>
            <a:lvl8pPr marL="3386343" indent="0" algn="ctr">
              <a:buNone/>
              <a:defRPr/>
            </a:lvl8pPr>
            <a:lvl9pPr marL="3870107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9123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004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27" y="4406795"/>
            <a:ext cx="10364376" cy="1362527"/>
          </a:xfrm>
        </p:spPr>
        <p:txBody>
          <a:bodyPr anchor="t"/>
          <a:lstStyle>
            <a:lvl1pPr algn="l">
              <a:defRPr sz="423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527" y="2906502"/>
            <a:ext cx="10364376" cy="1500293"/>
          </a:xfrm>
        </p:spPr>
        <p:txBody>
          <a:bodyPr anchor="b"/>
          <a:lstStyle>
            <a:lvl1pPr marL="0" indent="0">
              <a:buNone/>
              <a:defRPr sz="2116"/>
            </a:lvl1pPr>
            <a:lvl2pPr marL="483763" indent="0">
              <a:buNone/>
              <a:defRPr sz="1905"/>
            </a:lvl2pPr>
            <a:lvl3pPr marL="967527" indent="0">
              <a:buNone/>
              <a:defRPr sz="1693"/>
            </a:lvl3pPr>
            <a:lvl4pPr marL="1451290" indent="0">
              <a:buNone/>
              <a:defRPr sz="1481"/>
            </a:lvl4pPr>
            <a:lvl5pPr marL="1935053" indent="0">
              <a:buNone/>
              <a:defRPr sz="1481"/>
            </a:lvl5pPr>
            <a:lvl6pPr marL="2418817" indent="0">
              <a:buNone/>
              <a:defRPr sz="1481"/>
            </a:lvl6pPr>
            <a:lvl7pPr marL="2902580" indent="0">
              <a:buNone/>
              <a:defRPr sz="1481"/>
            </a:lvl7pPr>
            <a:lvl8pPr marL="3386343" indent="0">
              <a:buNone/>
              <a:defRPr sz="1481"/>
            </a:lvl8pPr>
            <a:lvl9pPr marL="3870107" indent="0">
              <a:buNone/>
              <a:defRPr sz="148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4935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5724" y="1676699"/>
            <a:ext cx="5704606" cy="3168591"/>
          </a:xfrm>
        </p:spPr>
        <p:txBody>
          <a:bodyPr/>
          <a:lstStyle>
            <a:lvl1pPr>
              <a:defRPr sz="2963"/>
            </a:lvl1pPr>
            <a:lvl2pPr>
              <a:defRPr sz="2539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1591" y="1676699"/>
            <a:ext cx="5704606" cy="3168591"/>
          </a:xfrm>
        </p:spPr>
        <p:txBody>
          <a:bodyPr/>
          <a:lstStyle>
            <a:lvl1pPr>
              <a:defRPr sz="2963"/>
            </a:lvl1pPr>
            <a:lvl2pPr>
              <a:defRPr sz="2539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70981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769" y="273850"/>
            <a:ext cx="10972464" cy="114412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769" y="1535574"/>
            <a:ext cx="5387123" cy="640103"/>
          </a:xfrm>
        </p:spPr>
        <p:txBody>
          <a:bodyPr anchor="b"/>
          <a:lstStyle>
            <a:lvl1pPr marL="0" indent="0">
              <a:buNone/>
              <a:defRPr sz="2539" b="1"/>
            </a:lvl1pPr>
            <a:lvl2pPr marL="483763" indent="0">
              <a:buNone/>
              <a:defRPr sz="2116" b="1"/>
            </a:lvl2pPr>
            <a:lvl3pPr marL="967527" indent="0">
              <a:buNone/>
              <a:defRPr sz="1905" b="1"/>
            </a:lvl3pPr>
            <a:lvl4pPr marL="1451290" indent="0">
              <a:buNone/>
              <a:defRPr sz="1693" b="1"/>
            </a:lvl4pPr>
            <a:lvl5pPr marL="1935053" indent="0">
              <a:buNone/>
              <a:defRPr sz="1693" b="1"/>
            </a:lvl5pPr>
            <a:lvl6pPr marL="2418817" indent="0">
              <a:buNone/>
              <a:defRPr sz="1693" b="1"/>
            </a:lvl6pPr>
            <a:lvl7pPr marL="2902580" indent="0">
              <a:buNone/>
              <a:defRPr sz="1693" b="1"/>
            </a:lvl7pPr>
            <a:lvl8pPr marL="3386343" indent="0">
              <a:buNone/>
              <a:defRPr sz="1693" b="1"/>
            </a:lvl8pPr>
            <a:lvl9pPr marL="3870107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769" y="2175677"/>
            <a:ext cx="5387123" cy="3949818"/>
          </a:xfrm>
        </p:spPr>
        <p:txBody>
          <a:bodyPr/>
          <a:lstStyle>
            <a:lvl1pPr>
              <a:defRPr sz="2539"/>
            </a:lvl1pPr>
            <a:lvl2pPr>
              <a:defRPr sz="2116"/>
            </a:lvl2pPr>
            <a:lvl3pPr>
              <a:defRPr sz="1905"/>
            </a:lvl3pPr>
            <a:lvl4pPr>
              <a:defRPr sz="1693"/>
            </a:lvl4pPr>
            <a:lvl5pPr>
              <a:defRPr sz="1693"/>
            </a:lvl5pPr>
            <a:lvl6pPr>
              <a:defRPr sz="1693"/>
            </a:lvl6pPr>
            <a:lvl7pPr>
              <a:defRPr sz="1693"/>
            </a:lvl7pPr>
            <a:lvl8pPr>
              <a:defRPr sz="1693"/>
            </a:lvl8pPr>
            <a:lvl9pPr>
              <a:defRPr sz="16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29" y="1535574"/>
            <a:ext cx="5388804" cy="640103"/>
          </a:xfrm>
        </p:spPr>
        <p:txBody>
          <a:bodyPr anchor="b"/>
          <a:lstStyle>
            <a:lvl1pPr marL="0" indent="0">
              <a:buNone/>
              <a:defRPr sz="2539" b="1"/>
            </a:lvl1pPr>
            <a:lvl2pPr marL="483763" indent="0">
              <a:buNone/>
              <a:defRPr sz="2116" b="1"/>
            </a:lvl2pPr>
            <a:lvl3pPr marL="967527" indent="0">
              <a:buNone/>
              <a:defRPr sz="1905" b="1"/>
            </a:lvl3pPr>
            <a:lvl4pPr marL="1451290" indent="0">
              <a:buNone/>
              <a:defRPr sz="1693" b="1"/>
            </a:lvl4pPr>
            <a:lvl5pPr marL="1935053" indent="0">
              <a:buNone/>
              <a:defRPr sz="1693" b="1"/>
            </a:lvl5pPr>
            <a:lvl6pPr marL="2418817" indent="0">
              <a:buNone/>
              <a:defRPr sz="1693" b="1"/>
            </a:lvl6pPr>
            <a:lvl7pPr marL="2902580" indent="0">
              <a:buNone/>
              <a:defRPr sz="1693" b="1"/>
            </a:lvl7pPr>
            <a:lvl8pPr marL="3386343" indent="0">
              <a:buNone/>
              <a:defRPr sz="1693" b="1"/>
            </a:lvl8pPr>
            <a:lvl9pPr marL="3870107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29" y="2175677"/>
            <a:ext cx="5388804" cy="3949818"/>
          </a:xfrm>
        </p:spPr>
        <p:txBody>
          <a:bodyPr/>
          <a:lstStyle>
            <a:lvl1pPr>
              <a:defRPr sz="2539"/>
            </a:lvl1pPr>
            <a:lvl2pPr>
              <a:defRPr sz="2116"/>
            </a:lvl2pPr>
            <a:lvl3pPr>
              <a:defRPr sz="1905"/>
            </a:lvl3pPr>
            <a:lvl4pPr>
              <a:defRPr sz="1693"/>
            </a:lvl4pPr>
            <a:lvl5pPr>
              <a:defRPr sz="1693"/>
            </a:lvl5pPr>
            <a:lvl6pPr>
              <a:defRPr sz="1693"/>
            </a:lvl6pPr>
            <a:lvl7pPr>
              <a:defRPr sz="1693"/>
            </a:lvl7pPr>
            <a:lvl8pPr>
              <a:defRPr sz="1693"/>
            </a:lvl8pPr>
            <a:lvl9pPr>
              <a:defRPr sz="16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07302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77157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007EA2-62E9-DA54-3956-273E5C2E2188}"/>
              </a:ext>
            </a:extLst>
          </p:cNvPr>
          <p:cNvSpPr/>
          <p:nvPr userDrawn="1"/>
        </p:nvSpPr>
        <p:spPr bwMode="auto">
          <a:xfrm>
            <a:off x="0" y="0"/>
            <a:ext cx="1331650" cy="96766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1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734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ERP_23_Preza_03">
            <a:extLst>
              <a:ext uri="{FF2B5EF4-FFF2-40B4-BE49-F238E27FC236}">
                <a16:creationId xmlns:a16="http://schemas.microsoft.com/office/drawing/2014/main" id="{6C6A3EAD-DDCD-65B9-B24F-01FD9BDCD2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12">
            <a:extLst>
              <a:ext uri="{FF2B5EF4-FFF2-40B4-BE49-F238E27FC236}">
                <a16:creationId xmlns:a16="http://schemas.microsoft.com/office/drawing/2014/main" id="{77E249AB-CE98-7EBA-130E-B6D04995F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5724" y="1676699"/>
            <a:ext cx="11570473" cy="316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13316" name="Rectangle 13">
            <a:extLst>
              <a:ext uri="{FF2B5EF4-FFF2-40B4-BE49-F238E27FC236}">
                <a16:creationId xmlns:a16="http://schemas.microsoft.com/office/drawing/2014/main" id="{2AC3A565-E351-9ADC-504E-B80D32E27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81176" y="114244"/>
            <a:ext cx="10076546" cy="108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pic>
        <p:nvPicPr>
          <p:cNvPr id="13317" name="Picture 5" descr="logo1cf_YELL">
            <a:extLst>
              <a:ext uri="{FF2B5EF4-FFF2-40B4-BE49-F238E27FC236}">
                <a16:creationId xmlns:a16="http://schemas.microsoft.com/office/drawing/2014/main" id="{30606DD3-B441-A96F-83D4-E03BA25D00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54" y="228488"/>
            <a:ext cx="991083" cy="66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30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68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68">
          <a:solidFill>
            <a:schemeClr val="bg1"/>
          </a:solidFill>
          <a:latin typeface="Futura PT Demi" pitchFamily="34" charset="-52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68">
          <a:solidFill>
            <a:schemeClr val="bg1"/>
          </a:solidFill>
          <a:latin typeface="Futura PT Demi" pitchFamily="34" charset="-52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68">
          <a:solidFill>
            <a:schemeClr val="bg1"/>
          </a:solidFill>
          <a:latin typeface="Futura PT Demi" pitchFamily="34" charset="-52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68">
          <a:solidFill>
            <a:schemeClr val="bg1"/>
          </a:solidFill>
          <a:latin typeface="Futura PT Demi" pitchFamily="34" charset="-52"/>
          <a:cs typeface="Arial" charset="0"/>
        </a:defRPr>
      </a:lvl5pPr>
      <a:lvl6pPr marL="483763" algn="l" rtl="0" fontAlgn="base">
        <a:spcBef>
          <a:spcPct val="0"/>
        </a:spcBef>
        <a:spcAft>
          <a:spcPct val="0"/>
        </a:spcAft>
        <a:defRPr sz="3068">
          <a:solidFill>
            <a:schemeClr val="bg1"/>
          </a:solidFill>
          <a:latin typeface="Futura PT Demi" pitchFamily="34" charset="-52"/>
          <a:cs typeface="Arial" charset="0"/>
        </a:defRPr>
      </a:lvl6pPr>
      <a:lvl7pPr marL="967527" algn="l" rtl="0" fontAlgn="base">
        <a:spcBef>
          <a:spcPct val="0"/>
        </a:spcBef>
        <a:spcAft>
          <a:spcPct val="0"/>
        </a:spcAft>
        <a:defRPr sz="3068">
          <a:solidFill>
            <a:schemeClr val="bg1"/>
          </a:solidFill>
          <a:latin typeface="Futura PT Demi" pitchFamily="34" charset="-52"/>
          <a:cs typeface="Arial" charset="0"/>
        </a:defRPr>
      </a:lvl7pPr>
      <a:lvl8pPr marL="1451290" algn="l" rtl="0" fontAlgn="base">
        <a:spcBef>
          <a:spcPct val="0"/>
        </a:spcBef>
        <a:spcAft>
          <a:spcPct val="0"/>
        </a:spcAft>
        <a:defRPr sz="3068">
          <a:solidFill>
            <a:schemeClr val="bg1"/>
          </a:solidFill>
          <a:latin typeface="Futura PT Demi" pitchFamily="34" charset="-52"/>
          <a:cs typeface="Arial" charset="0"/>
        </a:defRPr>
      </a:lvl8pPr>
      <a:lvl9pPr marL="1935053" algn="l" rtl="0" fontAlgn="base">
        <a:spcBef>
          <a:spcPct val="0"/>
        </a:spcBef>
        <a:spcAft>
          <a:spcPct val="0"/>
        </a:spcAft>
        <a:defRPr sz="3068">
          <a:solidFill>
            <a:schemeClr val="bg1"/>
          </a:solidFill>
          <a:latin typeface="Futura PT Demi" pitchFamily="34" charset="-52"/>
          <a:cs typeface="Arial" charset="0"/>
        </a:defRPr>
      </a:lvl9pPr>
    </p:titleStyle>
    <p:bodyStyle>
      <a:lvl1pPr marL="362822" indent="-362822" algn="l" rtl="0" eaLnBrk="0" fontAlgn="base" hangingPunct="0">
        <a:spcBef>
          <a:spcPct val="20000"/>
        </a:spcBef>
        <a:spcAft>
          <a:spcPct val="0"/>
        </a:spcAft>
        <a:buClr>
          <a:srgbClr val="FFED01"/>
        </a:buClr>
        <a:buChar char="•"/>
        <a:defRPr sz="2222">
          <a:solidFill>
            <a:schemeClr val="bg1"/>
          </a:solidFill>
          <a:latin typeface="+mn-lt"/>
          <a:ea typeface="+mn-ea"/>
          <a:cs typeface="+mn-cs"/>
        </a:defRPr>
      </a:lvl1pPr>
      <a:lvl2pPr marL="786115" indent="-304032" algn="l" rtl="0" eaLnBrk="0" fontAlgn="base" hangingPunct="0">
        <a:spcBef>
          <a:spcPct val="20000"/>
        </a:spcBef>
        <a:spcAft>
          <a:spcPct val="0"/>
        </a:spcAft>
        <a:buClr>
          <a:srgbClr val="FFED01"/>
        </a:buClr>
        <a:buChar char="•"/>
        <a:defRPr sz="1799">
          <a:solidFill>
            <a:schemeClr val="bg1"/>
          </a:solidFill>
          <a:latin typeface="+mn-lt"/>
          <a:cs typeface="+mn-cs"/>
        </a:defRPr>
      </a:lvl2pPr>
      <a:lvl3pPr marL="1211089" indent="-243562" algn="l" rtl="0" eaLnBrk="0" fontAlgn="base" hangingPunct="0">
        <a:spcBef>
          <a:spcPct val="20000"/>
        </a:spcBef>
        <a:spcAft>
          <a:spcPct val="0"/>
        </a:spcAft>
        <a:buClr>
          <a:srgbClr val="FFED01"/>
        </a:buClr>
        <a:buChar char="•"/>
        <a:defRPr sz="1693">
          <a:solidFill>
            <a:schemeClr val="bg1"/>
          </a:solidFill>
          <a:latin typeface="+mn-lt"/>
          <a:cs typeface="+mn-cs"/>
        </a:defRPr>
      </a:lvl3pPr>
      <a:lvl4pPr marL="1693172" indent="-241882" algn="l" rtl="0" eaLnBrk="0" fontAlgn="base" hangingPunct="0">
        <a:spcBef>
          <a:spcPct val="20000"/>
        </a:spcBef>
        <a:spcAft>
          <a:spcPct val="0"/>
        </a:spcAft>
        <a:buClr>
          <a:srgbClr val="FFED01"/>
        </a:buClr>
        <a:buChar char="•"/>
        <a:defRPr sz="1481">
          <a:solidFill>
            <a:schemeClr val="bg1"/>
          </a:solidFill>
          <a:latin typeface="+mn-lt"/>
          <a:cs typeface="+mn-cs"/>
        </a:defRPr>
      </a:lvl4pPr>
      <a:lvl5pPr marL="2175256" indent="-240202" algn="l" rtl="0" eaLnBrk="0" fontAlgn="base" hangingPunct="0">
        <a:spcBef>
          <a:spcPct val="20000"/>
        </a:spcBef>
        <a:spcAft>
          <a:spcPct val="0"/>
        </a:spcAft>
        <a:buClr>
          <a:srgbClr val="FFED01"/>
        </a:buClr>
        <a:buChar char="•"/>
        <a:defRPr sz="1376">
          <a:solidFill>
            <a:schemeClr val="bg1"/>
          </a:solidFill>
          <a:latin typeface="+mn-lt"/>
          <a:cs typeface="+mn-cs"/>
        </a:defRPr>
      </a:lvl5pPr>
      <a:lvl6pPr marL="2659019" indent="-240202" algn="l" rtl="0" fontAlgn="base">
        <a:spcBef>
          <a:spcPct val="20000"/>
        </a:spcBef>
        <a:spcAft>
          <a:spcPct val="0"/>
        </a:spcAft>
        <a:buClr>
          <a:srgbClr val="FFED01"/>
        </a:buClr>
        <a:buChar char="•"/>
        <a:defRPr sz="1376">
          <a:solidFill>
            <a:schemeClr val="bg1"/>
          </a:solidFill>
          <a:latin typeface="+mn-lt"/>
          <a:cs typeface="+mn-cs"/>
        </a:defRPr>
      </a:lvl6pPr>
      <a:lvl7pPr marL="3142782" indent="-240202" algn="l" rtl="0" fontAlgn="base">
        <a:spcBef>
          <a:spcPct val="20000"/>
        </a:spcBef>
        <a:spcAft>
          <a:spcPct val="0"/>
        </a:spcAft>
        <a:buClr>
          <a:srgbClr val="FFED01"/>
        </a:buClr>
        <a:buChar char="•"/>
        <a:defRPr sz="1376">
          <a:solidFill>
            <a:schemeClr val="bg1"/>
          </a:solidFill>
          <a:latin typeface="+mn-lt"/>
          <a:cs typeface="+mn-cs"/>
        </a:defRPr>
      </a:lvl7pPr>
      <a:lvl8pPr marL="3626546" indent="-240202" algn="l" rtl="0" fontAlgn="base">
        <a:spcBef>
          <a:spcPct val="20000"/>
        </a:spcBef>
        <a:spcAft>
          <a:spcPct val="0"/>
        </a:spcAft>
        <a:buClr>
          <a:srgbClr val="FFED01"/>
        </a:buClr>
        <a:buChar char="•"/>
        <a:defRPr sz="1376">
          <a:solidFill>
            <a:schemeClr val="bg1"/>
          </a:solidFill>
          <a:latin typeface="+mn-lt"/>
          <a:cs typeface="+mn-cs"/>
        </a:defRPr>
      </a:lvl8pPr>
      <a:lvl9pPr marL="4110309" indent="-240202" algn="l" rtl="0" fontAlgn="base">
        <a:spcBef>
          <a:spcPct val="20000"/>
        </a:spcBef>
        <a:spcAft>
          <a:spcPct val="0"/>
        </a:spcAft>
        <a:buClr>
          <a:srgbClr val="FFED01"/>
        </a:buClr>
        <a:buChar char="•"/>
        <a:defRPr sz="1376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6752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763" algn="l" defTabSz="96752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527" algn="l" defTabSz="96752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290" algn="l" defTabSz="96752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053" algn="l" defTabSz="96752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817" algn="l" defTabSz="96752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2580" algn="l" defTabSz="96752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343" algn="l" defTabSz="96752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107" algn="l" defTabSz="96752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v8.1c.ru/corporation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portal.1c.ru/applications/1C-Document-Recognition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1.wdp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portal.1c.ru/applications/1C-Document-Recognition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hyperlink" Target="https://portal.1c.ru/applications/1C-Document-Recognition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jpeg"/><Relationship Id="rId18" Type="http://schemas.openxmlformats.org/officeDocument/2006/relationships/image" Target="../media/image76.jpeg"/><Relationship Id="rId26" Type="http://schemas.openxmlformats.org/officeDocument/2006/relationships/image" Target="../media/image84.jpeg"/><Relationship Id="rId39" Type="http://schemas.openxmlformats.org/officeDocument/2006/relationships/image" Target="../media/image97.svg"/><Relationship Id="rId21" Type="http://schemas.openxmlformats.org/officeDocument/2006/relationships/image" Target="../media/image79.png"/><Relationship Id="rId34" Type="http://schemas.openxmlformats.org/officeDocument/2006/relationships/image" Target="../media/image92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17" Type="http://schemas.openxmlformats.org/officeDocument/2006/relationships/image" Target="../media/image75.jpeg"/><Relationship Id="rId25" Type="http://schemas.openxmlformats.org/officeDocument/2006/relationships/image" Target="../media/image83.png"/><Relationship Id="rId33" Type="http://schemas.openxmlformats.org/officeDocument/2006/relationships/image" Target="../media/image91.jpeg"/><Relationship Id="rId38" Type="http://schemas.openxmlformats.org/officeDocument/2006/relationships/image" Target="../media/image96.png"/><Relationship Id="rId2" Type="http://schemas.openxmlformats.org/officeDocument/2006/relationships/image" Target="../media/image61.png"/><Relationship Id="rId16" Type="http://schemas.openxmlformats.org/officeDocument/2006/relationships/image" Target="../media/image74.png"/><Relationship Id="rId20" Type="http://schemas.openxmlformats.org/officeDocument/2006/relationships/image" Target="../media/image78.sv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32" Type="http://schemas.openxmlformats.org/officeDocument/2006/relationships/image" Target="../media/image90.svg"/><Relationship Id="rId37" Type="http://schemas.openxmlformats.org/officeDocument/2006/relationships/image" Target="../media/image95.jpeg"/><Relationship Id="rId5" Type="http://schemas.openxmlformats.org/officeDocument/2006/relationships/hyperlink" Target="https://eawards.1c.ru/" TargetMode="External"/><Relationship Id="rId15" Type="http://schemas.openxmlformats.org/officeDocument/2006/relationships/image" Target="../media/image73.png"/><Relationship Id="rId23" Type="http://schemas.openxmlformats.org/officeDocument/2006/relationships/image" Target="../media/image81.svg"/><Relationship Id="rId28" Type="http://schemas.openxmlformats.org/officeDocument/2006/relationships/image" Target="../media/image86.svg"/><Relationship Id="rId36" Type="http://schemas.openxmlformats.org/officeDocument/2006/relationships/image" Target="../media/image94.jpeg"/><Relationship Id="rId10" Type="http://schemas.openxmlformats.org/officeDocument/2006/relationships/image" Target="../media/image68.svg"/><Relationship Id="rId19" Type="http://schemas.openxmlformats.org/officeDocument/2006/relationships/image" Target="../media/image77.png"/><Relationship Id="rId31" Type="http://schemas.openxmlformats.org/officeDocument/2006/relationships/image" Target="../media/image89.png"/><Relationship Id="rId4" Type="http://schemas.openxmlformats.org/officeDocument/2006/relationships/image" Target="../media/image63.sv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png"/><Relationship Id="rId30" Type="http://schemas.openxmlformats.org/officeDocument/2006/relationships/image" Target="../media/image88.svg"/><Relationship Id="rId35" Type="http://schemas.openxmlformats.org/officeDocument/2006/relationships/image" Target="../media/image93.jpeg"/><Relationship Id="rId8" Type="http://schemas.openxmlformats.org/officeDocument/2006/relationships/image" Target="../media/image66.svg"/><Relationship Id="rId3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1c.ru/bf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6C84-10F3-0D5A-F607-8EEFFCBC6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7" y="2319220"/>
            <a:ext cx="10364376" cy="1362527"/>
          </a:xfrm>
        </p:spPr>
        <p:txBody>
          <a:bodyPr/>
          <a:lstStyle/>
          <a:p>
            <a:r>
              <a:rPr lang="ru-RU" sz="4200" b="0" dirty="0">
                <a:solidFill>
                  <a:srgbClr val="FFFF00"/>
                </a:solidFill>
              </a:rPr>
              <a:t>Развитие экосистемы 1С </a:t>
            </a:r>
            <a:br>
              <a:rPr lang="ru-RU" sz="4200" b="0" dirty="0"/>
            </a:br>
            <a:r>
              <a:rPr lang="ru-RU" sz="4200" b="0" dirty="0"/>
              <a:t>для корпоративных заказчиков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914DE1-500C-BC72-76EE-BA8BCED60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2527" y="4708203"/>
            <a:ext cx="4286232" cy="1500293"/>
          </a:xfrm>
        </p:spPr>
        <p:txBody>
          <a:bodyPr/>
          <a:lstStyle/>
          <a:p>
            <a:r>
              <a:rPr lang="ru-RU" sz="2200" dirty="0"/>
              <a:t>Нестеров Алексей</a:t>
            </a:r>
          </a:p>
          <a:p>
            <a:r>
              <a:rPr lang="ru-RU" sz="2200" dirty="0"/>
              <a:t>Директор по </a:t>
            </a:r>
            <a:r>
              <a:rPr lang="en-US" sz="2200" dirty="0"/>
              <a:t>ERP</a:t>
            </a:r>
            <a:r>
              <a:rPr lang="ru-RU" sz="2200" dirty="0"/>
              <a:t>-решениям</a:t>
            </a:r>
          </a:p>
          <a:p>
            <a:r>
              <a:rPr lang="ru-RU" sz="2200" dirty="0"/>
              <a:t>Фирма «1С»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767E13-49AD-EF71-445C-7181DC1B7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8646" y="278481"/>
            <a:ext cx="1731301" cy="563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5137F5-E5C2-1E1B-5C70-6BC67C962B92}"/>
              </a:ext>
            </a:extLst>
          </p:cNvPr>
          <p:cNvSpPr txBox="1"/>
          <p:nvPr/>
        </p:nvSpPr>
        <p:spPr>
          <a:xfrm>
            <a:off x="10125477" y="910552"/>
            <a:ext cx="19737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i="0" dirty="0">
                <a:solidFill>
                  <a:schemeClr val="bg1"/>
                </a:solidFill>
                <a:effectLst/>
              </a:rPr>
              <a:t>11.11.2025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Москва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круг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DEF5544-0D8E-1263-C201-9270BFD5C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снимок экрана, круг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2DDA0F4-5A4A-9F04-66F4-5AAB31B41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59AD2-8C14-CF64-886C-38EA0897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4">
            <a:extLst>
              <a:ext uri="{FF2B5EF4-FFF2-40B4-BE49-F238E27FC236}">
                <a16:creationId xmlns:a16="http://schemas.microsoft.com/office/drawing/2014/main" id="{FE20C381-3A3C-9752-469E-5AE65E94577A}"/>
              </a:ext>
            </a:extLst>
          </p:cNvPr>
          <p:cNvSpPr/>
          <p:nvPr/>
        </p:nvSpPr>
        <p:spPr bwMode="auto">
          <a:xfrm>
            <a:off x="851823" y="3845382"/>
            <a:ext cx="3371816" cy="2852077"/>
          </a:xfrm>
          <a:prstGeom prst="roundRect">
            <a:avLst>
              <a:gd name="adj" fmla="val 3318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89997" tIns="46798" rIns="89997" bIns="46798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80974" indent="-380974" defTabSz="914337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Blip>
                <a:blip r:embed="rId2"/>
              </a:buBlip>
            </a:pPr>
            <a:endParaRPr lang="ru-RU" sz="210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D4DC772B-AD91-3D14-E2F4-C395B42055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/>
              <a:t>Линейка решений 1С:</a:t>
            </a:r>
            <a:r>
              <a:rPr lang="en-US" altLang="ru-RU" sz="2800" dirty="0"/>
              <a:t>MDM</a:t>
            </a:r>
            <a:endParaRPr lang="ru-RU" altLang="ru-RU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5387ED-0B31-4F59-BB0E-9492D7FDA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71" y="1074252"/>
            <a:ext cx="5335469" cy="273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ru-RU" altLang="ru-RU" sz="2000" kern="0" dirty="0">
                <a:solidFill>
                  <a:srgbClr val="FFFF00"/>
                </a:solidFill>
              </a:rPr>
              <a:t>1С:</a:t>
            </a:r>
            <a:r>
              <a:rPr lang="en-US" altLang="ru-RU" sz="2000" dirty="0">
                <a:solidFill>
                  <a:srgbClr val="FFFF00"/>
                </a:solidFill>
              </a:rPr>
              <a:t>MDM </a:t>
            </a:r>
            <a:r>
              <a:rPr lang="ru-RU" altLang="ru-RU" sz="2000" dirty="0">
                <a:solidFill>
                  <a:srgbClr val="FFFF00"/>
                </a:solidFill>
              </a:rPr>
              <a:t>Управление НСИ 2.5</a:t>
            </a:r>
            <a:endParaRPr lang="ru-RU" altLang="ru-RU" sz="2000" kern="0" dirty="0">
              <a:solidFill>
                <a:srgbClr val="FFFF00"/>
              </a:solidFill>
            </a:endParaRPr>
          </a:p>
          <a:p>
            <a:pPr eaLnBrk="1" hangingPunct="1">
              <a:spcBef>
                <a:spcPts val="10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Выпущен в 2011, с 2022 в фирме «1С»</a:t>
            </a:r>
          </a:p>
          <a:p>
            <a:pPr eaLnBrk="1" hangingPunct="1">
              <a:spcBef>
                <a:spcPts val="10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Около 400 корпоративных клиентов</a:t>
            </a:r>
          </a:p>
          <a:p>
            <a:pPr eaLnBrk="1" hangingPunct="1">
              <a:spcBef>
                <a:spcPts val="100"/>
              </a:spcBef>
            </a:pPr>
            <a:r>
              <a:rPr lang="ru-RU" altLang="ru-RU" sz="1600" kern="0" dirty="0"/>
              <a:t>3 новых победителя конкурса </a:t>
            </a:r>
            <a:br>
              <a:rPr lang="ru-RU" altLang="ru-RU" sz="1600" kern="0" dirty="0"/>
            </a:br>
            <a:r>
              <a:rPr lang="ru-RU" altLang="ru-RU" sz="1600" kern="0" dirty="0"/>
              <a:t>1С:Проект года: </a:t>
            </a:r>
            <a:r>
              <a:rPr lang="en-US" altLang="ru-RU" sz="1600" kern="0" dirty="0"/>
              <a:t>OZON</a:t>
            </a:r>
            <a:r>
              <a:rPr lang="ru-RU" altLang="ru-RU" sz="1600" kern="0" dirty="0"/>
              <a:t>, Титан 2, Славянск ЭКО</a:t>
            </a:r>
          </a:p>
          <a:p>
            <a:pPr eaLnBrk="1" hangingPunct="1">
              <a:spcBef>
                <a:spcPts val="100"/>
              </a:spcBef>
            </a:pPr>
            <a:r>
              <a:rPr lang="ru-RU" altLang="ru-RU" sz="1600" kern="0" dirty="0"/>
              <a:t>Развитие ETL, управление персональными </a:t>
            </a:r>
            <a:br>
              <a:rPr lang="ru-RU" altLang="ru-RU" sz="1600" kern="0" dirty="0"/>
            </a:br>
            <a:r>
              <a:rPr lang="ru-RU" altLang="ru-RU" sz="1600" kern="0" dirty="0"/>
              <a:t>данными и качеством данных</a:t>
            </a:r>
          </a:p>
          <a:p>
            <a:pPr eaLnBrk="1" hangingPunct="1">
              <a:spcBef>
                <a:spcPts val="10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Методы ИИ при работе с данными, LLM</a:t>
            </a:r>
          </a:p>
          <a:p>
            <a:pPr eaLnBrk="1" hangingPunct="1">
              <a:spcBef>
                <a:spcPts val="100"/>
              </a:spcBef>
            </a:pPr>
            <a:r>
              <a:rPr lang="ru-RU" altLang="ru-RU" sz="1600" kern="0" dirty="0"/>
              <a:t>Ознакомительная версия на 90 дней</a:t>
            </a:r>
          </a:p>
          <a:p>
            <a:pPr eaLnBrk="1" hangingPunct="1">
              <a:spcBef>
                <a:spcPts val="100"/>
              </a:spcBef>
            </a:pPr>
            <a:r>
              <a:rPr lang="ru-RU" altLang="ru-RU" sz="1600" kern="0" dirty="0"/>
              <a:t>Учебные курсы, </a:t>
            </a:r>
            <a:r>
              <a:rPr lang="ru-RU" altLang="ru-RU" sz="1600" kern="0" dirty="0">
                <a:solidFill>
                  <a:srgbClr val="FFFF00"/>
                </a:solidFill>
              </a:rPr>
              <a:t>сертификация</a:t>
            </a:r>
            <a:r>
              <a:rPr lang="ru-RU" altLang="ru-RU" sz="1600" kern="0" dirty="0"/>
              <a:t> </a:t>
            </a:r>
            <a:r>
              <a:rPr lang="ru-RU" altLang="ru-RU" sz="1600" kern="0" dirty="0">
                <a:solidFill>
                  <a:srgbClr val="FFFF00"/>
                </a:solidFill>
              </a:rPr>
              <a:t>«1С:Профессионал»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BA63EE-A483-4B87-8AF0-F5272AF14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803" y="1074252"/>
            <a:ext cx="5315244" cy="2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ru-RU" altLang="ru-RU" sz="2000" kern="0" dirty="0">
                <a:solidFill>
                  <a:srgbClr val="FFFF00"/>
                </a:solidFill>
              </a:rPr>
              <a:t>1С:</a:t>
            </a:r>
            <a:r>
              <a:rPr lang="en-US" altLang="ru-RU" sz="2000" kern="0" dirty="0">
                <a:solidFill>
                  <a:srgbClr val="FFFF00"/>
                </a:solidFill>
              </a:rPr>
              <a:t>MDM </a:t>
            </a:r>
            <a:r>
              <a:rPr lang="ru-RU" altLang="ru-RU" sz="2000" kern="0" dirty="0">
                <a:solidFill>
                  <a:srgbClr val="FFFF00"/>
                </a:solidFill>
              </a:rPr>
              <a:t>Управление мастер-данными КОРП</a:t>
            </a:r>
            <a:endParaRPr lang="en-US" altLang="ru-RU" sz="2000" kern="0" dirty="0">
              <a:solidFill>
                <a:srgbClr val="FFFF00"/>
              </a:solidFill>
            </a:endParaRPr>
          </a:p>
          <a:p>
            <a:pPr eaLnBrk="1" hangingPunct="1">
              <a:spcBef>
                <a:spcPts val="10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Выпущен в апр. 2024, востребован крупными холдингами и ГК с развитой службой НСИ</a:t>
            </a:r>
          </a:p>
          <a:p>
            <a:pPr eaLnBrk="1" hangingPunct="1">
              <a:spcBef>
                <a:spcPts val="100"/>
              </a:spcBef>
            </a:pPr>
            <a:r>
              <a:rPr lang="ru-RU" altLang="ru-RU" sz="1600" kern="0" dirty="0"/>
              <a:t>Удобная настройка процессов управления данными</a:t>
            </a:r>
          </a:p>
          <a:p>
            <a:pPr eaLnBrk="1" hangingPunct="1">
              <a:spcBef>
                <a:spcPts val="10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Автоматическая классификация </a:t>
            </a:r>
            <a:r>
              <a:rPr lang="ru-RU" altLang="ru-RU" sz="1600" kern="0" dirty="0"/>
              <a:t>и заполнение значений атрибутов, </a:t>
            </a:r>
            <a:r>
              <a:rPr lang="ru-RU" altLang="ru-RU" sz="1600" kern="0" dirty="0">
                <a:solidFill>
                  <a:srgbClr val="FFFF00"/>
                </a:solidFill>
              </a:rPr>
              <a:t>первичная нормализация, </a:t>
            </a:r>
            <a:r>
              <a:rPr lang="ru-RU" altLang="ru-RU" sz="1600" kern="0" dirty="0"/>
              <a:t>нечеткий поиск дублей</a:t>
            </a:r>
          </a:p>
          <a:p>
            <a:pPr eaLnBrk="1" hangingPunct="1">
              <a:spcBef>
                <a:spcPts val="100"/>
              </a:spcBef>
            </a:pPr>
            <a:r>
              <a:rPr lang="ru-RU" altLang="ru-RU" sz="1600" kern="0" dirty="0"/>
              <a:t>Выпущена дополнительная лицензия на </a:t>
            </a:r>
            <a:r>
              <a:rPr lang="ru-RU" altLang="ru-RU" sz="1600" kern="0" dirty="0">
                <a:solidFill>
                  <a:srgbClr val="FFFF00"/>
                </a:solidFill>
              </a:rPr>
              <a:t>неограниченное количество записей мастер-данных</a:t>
            </a:r>
            <a:endParaRPr lang="ru-RU" altLang="ru-RU" kern="0" dirty="0"/>
          </a:p>
        </p:txBody>
      </p:sp>
      <p:grpSp>
        <p:nvGrpSpPr>
          <p:cNvPr id="52" name="Группа 9">
            <a:extLst>
              <a:ext uri="{FF2B5EF4-FFF2-40B4-BE49-F238E27FC236}">
                <a16:creationId xmlns:a16="http://schemas.microsoft.com/office/drawing/2014/main" id="{38E082EE-9E5E-4670-8F7B-331DCBA6873C}"/>
              </a:ext>
            </a:extLst>
          </p:cNvPr>
          <p:cNvGrpSpPr>
            <a:grpSpLocks/>
          </p:cNvGrpSpPr>
          <p:nvPr/>
        </p:nvGrpSpPr>
        <p:grpSpPr bwMode="auto">
          <a:xfrm>
            <a:off x="5309266" y="1991180"/>
            <a:ext cx="1426674" cy="4207649"/>
            <a:chOff x="4009475" y="1511895"/>
            <a:chExt cx="1594710" cy="4927136"/>
          </a:xfrm>
        </p:grpSpPr>
        <p:grpSp>
          <p:nvGrpSpPr>
            <p:cNvPr id="53" name="Группа 129">
              <a:extLst>
                <a:ext uri="{FF2B5EF4-FFF2-40B4-BE49-F238E27FC236}">
                  <a16:creationId xmlns:a16="http://schemas.microsoft.com/office/drawing/2014/main" id="{5AFAB48B-47C5-4945-AFB9-030CA38C25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23810" y="3500977"/>
              <a:ext cx="1566040" cy="939680"/>
              <a:chOff x="3738259" y="1773883"/>
              <a:chExt cx="3497166" cy="2186082"/>
            </a:xfrm>
          </p:grpSpPr>
          <p:sp>
            <p:nvSpPr>
              <p:cNvPr id="90" name="Rounded Rectangle 9">
                <a:extLst>
                  <a:ext uri="{FF2B5EF4-FFF2-40B4-BE49-F238E27FC236}">
                    <a16:creationId xmlns:a16="http://schemas.microsoft.com/office/drawing/2014/main" id="{CBB66188-B257-461B-BA8D-112051212992}"/>
                  </a:ext>
                </a:extLst>
              </p:cNvPr>
              <p:cNvSpPr/>
              <p:nvPr/>
            </p:nvSpPr>
            <p:spPr>
              <a:xfrm>
                <a:off x="5197569" y="1773883"/>
                <a:ext cx="986697" cy="1150370"/>
              </a:xfrm>
              <a:custGeom>
                <a:avLst/>
                <a:gdLst/>
                <a:ahLst/>
                <a:cxnLst/>
                <a:rect l="0" t="0" r="0" b="0"/>
                <a:pathLst>
                  <a:path w="982907" h="1153441">
                    <a:moveTo>
                      <a:pt x="0" y="141422"/>
                    </a:moveTo>
                    <a:cubicBezTo>
                      <a:pt x="277544" y="0"/>
                      <a:pt x="616716" y="81433"/>
                      <a:pt x="799807" y="333435"/>
                    </a:cubicBezTo>
                    <a:cubicBezTo>
                      <a:pt x="982907" y="585445"/>
                      <a:pt x="955529" y="933180"/>
                      <a:pt x="735268" y="1153441"/>
                    </a:cubicBezTo>
                    <a:lnTo>
                      <a:pt x="575346" y="993519"/>
                    </a:lnTo>
                    <a:cubicBezTo>
                      <a:pt x="716939" y="851925"/>
                      <a:pt x="734534" y="628377"/>
                      <a:pt x="616835" y="466380"/>
                    </a:cubicBezTo>
                    <a:cubicBezTo>
                      <a:pt x="499137" y="304384"/>
                      <a:pt x="281095" y="252035"/>
                      <a:pt x="102673" y="342936"/>
                    </a:cubicBezTo>
                    <a:lnTo>
                      <a:pt x="0" y="141422"/>
                    </a:lnTo>
                  </a:path>
                </a:pathLst>
              </a:custGeom>
              <a:gradFill rotWithShape="1">
                <a:gsLst>
                  <a:gs pos="0">
                    <a:srgbClr val="D9D9D9"/>
                  </a:gs>
                  <a:gs pos="100000">
                    <a:srgbClr val="BCBCBC"/>
                  </a:gs>
                </a:gsLst>
                <a:lin ang="5400000" scaled="1"/>
              </a:gradFill>
              <a:ln>
                <a:noFill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91" name="Rounded Rectangle 10">
                <a:extLst>
                  <a:ext uri="{FF2B5EF4-FFF2-40B4-BE49-F238E27FC236}">
                    <a16:creationId xmlns:a16="http://schemas.microsoft.com/office/drawing/2014/main" id="{B3D76818-6E78-4BCB-954B-85B3F67DC215}"/>
                  </a:ext>
                </a:extLst>
              </p:cNvPr>
              <p:cNvSpPr/>
              <p:nvPr/>
            </p:nvSpPr>
            <p:spPr>
              <a:xfrm>
                <a:off x="5197569" y="1773883"/>
                <a:ext cx="986697" cy="1150370"/>
              </a:xfrm>
              <a:custGeom>
                <a:avLst/>
                <a:gdLst/>
                <a:ahLst/>
                <a:cxnLst/>
                <a:rect l="0" t="0" r="0" b="0"/>
                <a:pathLst>
                  <a:path w="982903" h="1153435">
                    <a:moveTo>
                      <a:pt x="0" y="141418"/>
                    </a:moveTo>
                    <a:cubicBezTo>
                      <a:pt x="277544" y="0"/>
                      <a:pt x="616719" y="81427"/>
                      <a:pt x="799811" y="333433"/>
                    </a:cubicBezTo>
                    <a:cubicBezTo>
                      <a:pt x="982903" y="585439"/>
                      <a:pt x="955533" y="933177"/>
                      <a:pt x="735269" y="1153435"/>
                    </a:cubicBezTo>
                    <a:lnTo>
                      <a:pt x="575349" y="993515"/>
                    </a:lnTo>
                    <a:cubicBezTo>
                      <a:pt x="716941" y="851920"/>
                      <a:pt x="734533" y="628379"/>
                      <a:pt x="616833" y="466379"/>
                    </a:cubicBezTo>
                    <a:cubicBezTo>
                      <a:pt x="499133" y="304378"/>
                      <a:pt x="281097" y="252030"/>
                      <a:pt x="102677" y="342936"/>
                    </a:cubicBezTo>
                    <a:lnTo>
                      <a:pt x="0" y="141418"/>
                    </a:lnTo>
                    <a:close/>
                  </a:path>
                </a:pathLst>
              </a:custGeom>
              <a:noFill/>
              <a:ln w="12804">
                <a:solidFill>
                  <a:srgbClr val="484848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92" name="Rounded Rectangle 11">
                <a:extLst>
                  <a:ext uri="{FF2B5EF4-FFF2-40B4-BE49-F238E27FC236}">
                    <a16:creationId xmlns:a16="http://schemas.microsoft.com/office/drawing/2014/main" id="{CD505F3D-893A-4569-8724-7E48AB417CE3}"/>
                  </a:ext>
                </a:extLst>
              </p:cNvPr>
              <p:cNvSpPr/>
              <p:nvPr/>
            </p:nvSpPr>
            <p:spPr>
              <a:xfrm>
                <a:off x="5336263" y="2197703"/>
                <a:ext cx="233794" cy="363275"/>
              </a:xfrm>
              <a:custGeom>
                <a:avLst/>
                <a:gdLst/>
                <a:ahLst/>
                <a:cxnLst/>
                <a:rect l="0" t="0" r="0" b="0"/>
                <a:pathLst>
                  <a:path w="233006" h="363562">
                    <a:moveTo>
                      <a:pt x="215045" y="249278"/>
                    </a:moveTo>
                    <a:cubicBezTo>
                      <a:pt x="233006" y="284518"/>
                      <a:pt x="218989" y="327647"/>
                      <a:pt x="183748" y="345600"/>
                    </a:cubicBezTo>
                    <a:cubicBezTo>
                      <a:pt x="148508" y="363562"/>
                      <a:pt x="105379" y="349544"/>
                      <a:pt x="87426" y="314304"/>
                    </a:cubicBezTo>
                    <a:cubicBezTo>
                      <a:pt x="86333" y="312178"/>
                      <a:pt x="85369" y="310018"/>
                      <a:pt x="84515" y="307841"/>
                    </a:cubicBezTo>
                    <a:lnTo>
                      <a:pt x="4524" y="26438"/>
                    </a:lnTo>
                    <a:cubicBezTo>
                      <a:pt x="0" y="10534"/>
                      <a:pt x="20676" y="0"/>
                      <a:pt x="30886" y="13001"/>
                    </a:cubicBezTo>
                    <a:lnTo>
                      <a:pt x="211519" y="243123"/>
                    </a:lnTo>
                    <a:cubicBezTo>
                      <a:pt x="212782" y="245095"/>
                      <a:pt x="213961" y="247144"/>
                      <a:pt x="215045" y="249278"/>
                    </a:cubicBezTo>
                    <a:moveTo>
                      <a:pt x="124135" y="295574"/>
                    </a:moveTo>
                    <a:cubicBezTo>
                      <a:pt x="131758" y="310530"/>
                      <a:pt x="150062" y="316481"/>
                      <a:pt x="165027" y="308857"/>
                    </a:cubicBezTo>
                    <a:cubicBezTo>
                      <a:pt x="179992" y="301234"/>
                      <a:pt x="185934" y="282930"/>
                      <a:pt x="178310" y="267965"/>
                    </a:cubicBezTo>
                    <a:cubicBezTo>
                      <a:pt x="170687" y="253000"/>
                      <a:pt x="152384" y="247050"/>
                      <a:pt x="137418" y="254673"/>
                    </a:cubicBezTo>
                    <a:cubicBezTo>
                      <a:pt x="122453" y="262297"/>
                      <a:pt x="116512" y="280608"/>
                      <a:pt x="124135" y="295574"/>
                    </a:cubicBezTo>
                  </a:path>
                </a:pathLst>
              </a:custGeom>
              <a:gradFill rotWithShape="1">
                <a:gsLst>
                  <a:gs pos="0">
                    <a:srgbClr val="696969"/>
                  </a:gs>
                  <a:gs pos="100000">
                    <a:srgbClr val="484848"/>
                  </a:gs>
                </a:gsLst>
                <a:lin ang="5400000" scaled="1"/>
              </a:gradFill>
              <a:ln>
                <a:noFill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93" name="Rounded Rectangle 12">
                <a:extLst>
                  <a:ext uri="{FF2B5EF4-FFF2-40B4-BE49-F238E27FC236}">
                    <a16:creationId xmlns:a16="http://schemas.microsoft.com/office/drawing/2014/main" id="{D65E9D93-E430-4EF6-974F-5884B28BF3C6}"/>
                  </a:ext>
                </a:extLst>
              </p:cNvPr>
              <p:cNvSpPr/>
              <p:nvPr/>
            </p:nvSpPr>
            <p:spPr>
              <a:xfrm>
                <a:off x="5336263" y="2197703"/>
                <a:ext cx="233794" cy="363275"/>
              </a:xfrm>
              <a:custGeom>
                <a:avLst/>
                <a:gdLst/>
                <a:ahLst/>
                <a:cxnLst/>
                <a:rect l="0" t="0" r="0" b="0"/>
                <a:pathLst>
                  <a:path w="233003" h="363561">
                    <a:moveTo>
                      <a:pt x="215046" y="249278"/>
                    </a:moveTo>
                    <a:cubicBezTo>
                      <a:pt x="233003" y="284520"/>
                      <a:pt x="218990" y="327647"/>
                      <a:pt x="183748" y="345604"/>
                    </a:cubicBezTo>
                    <a:cubicBezTo>
                      <a:pt x="148505" y="363561"/>
                      <a:pt x="105379" y="349548"/>
                      <a:pt x="87422" y="314306"/>
                    </a:cubicBezTo>
                    <a:cubicBezTo>
                      <a:pt x="86337" y="312176"/>
                      <a:pt x="85368" y="310018"/>
                      <a:pt x="84515" y="307839"/>
                    </a:cubicBezTo>
                    <a:lnTo>
                      <a:pt x="4520" y="26437"/>
                    </a:lnTo>
                    <a:cubicBezTo>
                      <a:pt x="0" y="10534"/>
                      <a:pt x="20674" y="0"/>
                      <a:pt x="30883" y="13004"/>
                    </a:cubicBezTo>
                    <a:lnTo>
                      <a:pt x="211522" y="243125"/>
                    </a:lnTo>
                    <a:cubicBezTo>
                      <a:pt x="212784" y="245096"/>
                      <a:pt x="213961" y="247149"/>
                      <a:pt x="215046" y="249278"/>
                    </a:cubicBezTo>
                    <a:close/>
                    <a:moveTo>
                      <a:pt x="124131" y="295573"/>
                    </a:moveTo>
                    <a:cubicBezTo>
                      <a:pt x="131755" y="310535"/>
                      <a:pt x="150064" y="316484"/>
                      <a:pt x="165026" y="308860"/>
                    </a:cubicBezTo>
                    <a:cubicBezTo>
                      <a:pt x="179988" y="301237"/>
                      <a:pt x="185937" y="282928"/>
                      <a:pt x="178313" y="267965"/>
                    </a:cubicBezTo>
                    <a:cubicBezTo>
                      <a:pt x="170690" y="253004"/>
                      <a:pt x="152381" y="247054"/>
                      <a:pt x="137418" y="254678"/>
                    </a:cubicBezTo>
                    <a:cubicBezTo>
                      <a:pt x="122456" y="262301"/>
                      <a:pt x="116507" y="280611"/>
                      <a:pt x="124131" y="295573"/>
                    </a:cubicBezTo>
                    <a:close/>
                  </a:path>
                </a:pathLst>
              </a:custGeom>
              <a:noFill/>
              <a:ln w="12804">
                <a:solidFill>
                  <a:srgbClr val="484848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94" name="Rounded Rectangle 25">
                <a:extLst>
                  <a:ext uri="{FF2B5EF4-FFF2-40B4-BE49-F238E27FC236}">
                    <a16:creationId xmlns:a16="http://schemas.microsoft.com/office/drawing/2014/main" id="{2E5D8B0B-0A62-4860-8AF2-B1F8E710AE15}"/>
                  </a:ext>
                </a:extLst>
              </p:cNvPr>
              <p:cNvSpPr/>
              <p:nvPr/>
            </p:nvSpPr>
            <p:spPr>
              <a:xfrm>
                <a:off x="4829046" y="1916599"/>
                <a:ext cx="471552" cy="1007653"/>
              </a:xfrm>
              <a:custGeom>
                <a:avLst/>
                <a:gdLst/>
                <a:ahLst/>
                <a:cxnLst/>
                <a:rect l="0" t="0" r="0" b="0"/>
                <a:pathLst>
                  <a:path w="472356" h="1012018">
                    <a:moveTo>
                      <a:pt x="209385" y="1012018"/>
                    </a:moveTo>
                    <a:cubicBezTo>
                      <a:pt x="66050" y="868683"/>
                      <a:pt x="0" y="665385"/>
                      <a:pt x="31706" y="465168"/>
                    </a:cubicBezTo>
                    <a:cubicBezTo>
                      <a:pt x="63420" y="264960"/>
                      <a:pt x="189058" y="92028"/>
                      <a:pt x="369674" y="0"/>
                    </a:cubicBezTo>
                    <a:lnTo>
                      <a:pt x="472356" y="201514"/>
                    </a:lnTo>
                    <a:cubicBezTo>
                      <a:pt x="356246" y="260675"/>
                      <a:pt x="275478" y="371851"/>
                      <a:pt x="255091" y="500554"/>
                    </a:cubicBezTo>
                    <a:cubicBezTo>
                      <a:pt x="234705" y="629265"/>
                      <a:pt x="277159" y="759948"/>
                      <a:pt x="369307" y="852096"/>
                    </a:cubicBezTo>
                    <a:lnTo>
                      <a:pt x="209385" y="1012018"/>
                    </a:lnTo>
                  </a:path>
                </a:pathLst>
              </a:custGeom>
              <a:gradFill rotWithShape="1">
                <a:gsLst>
                  <a:gs pos="0">
                    <a:srgbClr val="FFF282"/>
                  </a:gs>
                  <a:gs pos="100000">
                    <a:srgbClr val="FFE714"/>
                  </a:gs>
                </a:gsLst>
                <a:lin ang="5400000" scaled="1"/>
              </a:gradFill>
              <a:ln>
                <a:noFill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95" name="Rounded Rectangle 26">
                <a:extLst>
                  <a:ext uri="{FF2B5EF4-FFF2-40B4-BE49-F238E27FC236}">
                    <a16:creationId xmlns:a16="http://schemas.microsoft.com/office/drawing/2014/main" id="{58130A78-621B-4CAB-BB39-F235D89083E3}"/>
                  </a:ext>
                </a:extLst>
              </p:cNvPr>
              <p:cNvSpPr/>
              <p:nvPr/>
            </p:nvSpPr>
            <p:spPr>
              <a:xfrm>
                <a:off x="4829046" y="1916599"/>
                <a:ext cx="471552" cy="1007653"/>
              </a:xfrm>
              <a:custGeom>
                <a:avLst/>
                <a:gdLst/>
                <a:ahLst/>
                <a:cxnLst/>
                <a:rect l="0" t="0" r="0" b="0"/>
                <a:pathLst>
                  <a:path w="472358" h="1012016">
                    <a:moveTo>
                      <a:pt x="209392" y="1012016"/>
                    </a:moveTo>
                    <a:cubicBezTo>
                      <a:pt x="66054" y="868680"/>
                      <a:pt x="0" y="665385"/>
                      <a:pt x="31710" y="465172"/>
                    </a:cubicBezTo>
                    <a:cubicBezTo>
                      <a:pt x="63421" y="264958"/>
                      <a:pt x="189065" y="92026"/>
                      <a:pt x="369681" y="0"/>
                    </a:cubicBezTo>
                    <a:lnTo>
                      <a:pt x="472358" y="201518"/>
                    </a:lnTo>
                    <a:cubicBezTo>
                      <a:pt x="356249" y="260677"/>
                      <a:pt x="275478" y="371847"/>
                      <a:pt x="255092" y="500555"/>
                    </a:cubicBezTo>
                    <a:cubicBezTo>
                      <a:pt x="234705" y="629262"/>
                      <a:pt x="277167" y="759951"/>
                      <a:pt x="369311" y="852097"/>
                    </a:cubicBezTo>
                    <a:lnTo>
                      <a:pt x="209392" y="1012016"/>
                    </a:lnTo>
                    <a:close/>
                  </a:path>
                </a:pathLst>
              </a:custGeom>
              <a:noFill/>
              <a:ln w="12804">
                <a:solidFill>
                  <a:srgbClr val="484848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BEC67059-466F-4480-BE8E-5863F7D87D6F}"/>
                  </a:ext>
                </a:extLst>
              </p:cNvPr>
              <p:cNvSpPr txBox="1"/>
              <p:nvPr/>
            </p:nvSpPr>
            <p:spPr>
              <a:xfrm>
                <a:off x="5118721" y="2803161"/>
                <a:ext cx="736246" cy="5030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ru-RU" sz="1200" b="0" dirty="0">
                    <a:solidFill>
                      <a:schemeClr val="bg1"/>
                    </a:solidFill>
                    <a:latin typeface="+mn-lt"/>
                  </a:rPr>
                  <a:t>40%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C641087-947A-4AF4-BA72-CFD0B1856F53}"/>
                  </a:ext>
                </a:extLst>
              </p:cNvPr>
              <p:cNvSpPr txBox="1"/>
              <p:nvPr/>
            </p:nvSpPr>
            <p:spPr>
              <a:xfrm>
                <a:off x="3738259" y="3205360"/>
                <a:ext cx="3497166" cy="7546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ru-RU" sz="900" b="0" dirty="0">
                    <a:solidFill>
                      <a:schemeClr val="bg1"/>
                    </a:solidFill>
                    <a:latin typeface="+mn-lt"/>
                  </a:rPr>
                  <a:t>Сокращение трудозатрат в
подразделениях</a:t>
                </a:r>
              </a:p>
            </p:txBody>
          </p:sp>
        </p:grpSp>
        <p:grpSp>
          <p:nvGrpSpPr>
            <p:cNvPr id="54" name="Группа 138">
              <a:extLst>
                <a:ext uri="{FF2B5EF4-FFF2-40B4-BE49-F238E27FC236}">
                  <a16:creationId xmlns:a16="http://schemas.microsoft.com/office/drawing/2014/main" id="{0216DFA9-C6BC-44D5-90EC-CB7C94F394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1700" y="4501094"/>
              <a:ext cx="1256058" cy="935962"/>
              <a:chOff x="5774031" y="1782533"/>
              <a:chExt cx="2804938" cy="2177433"/>
            </a:xfrm>
          </p:grpSpPr>
          <p:sp>
            <p:nvSpPr>
              <p:cNvPr id="82" name="Rounded Rectangle 13">
                <a:extLst>
                  <a:ext uri="{FF2B5EF4-FFF2-40B4-BE49-F238E27FC236}">
                    <a16:creationId xmlns:a16="http://schemas.microsoft.com/office/drawing/2014/main" id="{4B1922E5-7BF3-4FA6-A210-6FF868352CF7}"/>
                  </a:ext>
                </a:extLst>
              </p:cNvPr>
              <p:cNvSpPr/>
              <p:nvPr/>
            </p:nvSpPr>
            <p:spPr>
              <a:xfrm>
                <a:off x="6522666" y="1782533"/>
                <a:ext cx="1347296" cy="1141720"/>
              </a:xfrm>
              <a:custGeom>
                <a:avLst/>
                <a:gdLst/>
                <a:ahLst/>
                <a:cxnLst/>
                <a:rect l="0" t="0" r="0" b="0"/>
                <a:pathLst>
                  <a:path w="1347195" h="1140516">
                    <a:moveTo>
                      <a:pt x="22972" y="742422"/>
                    </a:moveTo>
                    <a:cubicBezTo>
                      <a:pt x="0" y="450536"/>
                      <a:pt x="180120" y="180957"/>
                      <a:pt x="458586" y="90474"/>
                    </a:cubicBezTo>
                    <a:cubicBezTo>
                      <a:pt x="737044" y="0"/>
                      <a:pt x="1041223" y="112217"/>
                      <a:pt x="1194205" y="361863"/>
                    </a:cubicBezTo>
                    <a:cubicBezTo>
                      <a:pt x="1347195" y="611508"/>
                      <a:pt x="1309086" y="933479"/>
                      <a:pt x="1102049" y="1140516"/>
                    </a:cubicBezTo>
                    <a:lnTo>
                      <a:pt x="942135" y="980594"/>
                    </a:lnTo>
                    <a:cubicBezTo>
                      <a:pt x="1075217" y="847503"/>
                      <a:pt x="1099718" y="640517"/>
                      <a:pt x="1001373" y="480031"/>
                    </a:cubicBezTo>
                    <a:cubicBezTo>
                      <a:pt x="903027" y="319545"/>
                      <a:pt x="707480" y="247408"/>
                      <a:pt x="528470" y="305570"/>
                    </a:cubicBezTo>
                    <a:cubicBezTo>
                      <a:pt x="349459" y="363732"/>
                      <a:pt x="233664" y="537032"/>
                      <a:pt x="248433" y="724674"/>
                    </a:cubicBezTo>
                    <a:lnTo>
                      <a:pt x="22972" y="742422"/>
                    </a:lnTo>
                  </a:path>
                </a:pathLst>
              </a:custGeom>
              <a:gradFill rotWithShape="1">
                <a:gsLst>
                  <a:gs pos="0">
                    <a:srgbClr val="D9D9D9"/>
                  </a:gs>
                  <a:gs pos="100000">
                    <a:srgbClr val="BCBCBC"/>
                  </a:gs>
                </a:gsLst>
                <a:lin ang="5400000" scaled="1"/>
              </a:gradFill>
              <a:ln>
                <a:noFill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3" name="Rounded Rectangle 14">
                <a:extLst>
                  <a:ext uri="{FF2B5EF4-FFF2-40B4-BE49-F238E27FC236}">
                    <a16:creationId xmlns:a16="http://schemas.microsoft.com/office/drawing/2014/main" id="{9D9FE1A3-EF0D-4716-A3E0-981A0FC5DCE4}"/>
                  </a:ext>
                </a:extLst>
              </p:cNvPr>
              <p:cNvSpPr/>
              <p:nvPr/>
            </p:nvSpPr>
            <p:spPr>
              <a:xfrm>
                <a:off x="6522666" y="1782533"/>
                <a:ext cx="1347296" cy="1141720"/>
              </a:xfrm>
              <a:custGeom>
                <a:avLst/>
                <a:gdLst/>
                <a:ahLst/>
                <a:cxnLst/>
                <a:rect l="0" t="0" r="0" b="0"/>
                <a:pathLst>
                  <a:path w="1347197" h="1140517">
                    <a:moveTo>
                      <a:pt x="22973" y="742426"/>
                    </a:moveTo>
                    <a:cubicBezTo>
                      <a:pt x="0" y="450537"/>
                      <a:pt x="180126" y="180957"/>
                      <a:pt x="458587" y="90478"/>
                    </a:cubicBezTo>
                    <a:cubicBezTo>
                      <a:pt x="737048" y="0"/>
                      <a:pt x="1041230" y="112217"/>
                      <a:pt x="1194213" y="361863"/>
                    </a:cubicBezTo>
                    <a:cubicBezTo>
                      <a:pt x="1347197" y="611509"/>
                      <a:pt x="1309090" y="933482"/>
                      <a:pt x="1102054" y="1140517"/>
                    </a:cubicBezTo>
                    <a:lnTo>
                      <a:pt x="942135" y="980598"/>
                    </a:lnTo>
                    <a:cubicBezTo>
                      <a:pt x="1075226" y="847503"/>
                      <a:pt x="1099721" y="640522"/>
                      <a:pt x="1001374" y="480037"/>
                    </a:cubicBezTo>
                    <a:cubicBezTo>
                      <a:pt x="903027" y="319553"/>
                      <a:pt x="707484" y="247413"/>
                      <a:pt x="528475" y="305577"/>
                    </a:cubicBezTo>
                    <a:cubicBezTo>
                      <a:pt x="349465" y="363740"/>
                      <a:pt x="233669" y="537038"/>
                      <a:pt x="248434" y="724680"/>
                    </a:cubicBezTo>
                    <a:lnTo>
                      <a:pt x="22973" y="742426"/>
                    </a:lnTo>
                    <a:close/>
                  </a:path>
                </a:pathLst>
              </a:custGeom>
              <a:noFill/>
              <a:ln w="12804">
                <a:solidFill>
                  <a:srgbClr val="484848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4" name="Rounded Rectangle 15">
                <a:extLst>
                  <a:ext uri="{FF2B5EF4-FFF2-40B4-BE49-F238E27FC236}">
                    <a16:creationId xmlns:a16="http://schemas.microsoft.com/office/drawing/2014/main" id="{ECE1A380-5BDD-47D3-A2DC-E5D39B2C4993}"/>
                  </a:ext>
                </a:extLst>
              </p:cNvPr>
              <p:cNvSpPr/>
              <p:nvPr/>
            </p:nvSpPr>
            <p:spPr>
              <a:xfrm>
                <a:off x="6867416" y="2400966"/>
                <a:ext cx="384374" cy="147040"/>
              </a:xfrm>
              <a:custGeom>
                <a:avLst/>
                <a:gdLst/>
                <a:ahLst/>
                <a:cxnLst/>
                <a:rect l="0" t="0" r="0" b="0"/>
                <a:pathLst>
                  <a:path w="384802" h="146152">
                    <a:moveTo>
                      <a:pt x="304683" y="3098"/>
                    </a:moveTo>
                    <a:cubicBezTo>
                      <a:pt x="344115" y="0"/>
                      <a:pt x="378595" y="29443"/>
                      <a:pt x="381694" y="68875"/>
                    </a:cubicBezTo>
                    <a:cubicBezTo>
                      <a:pt x="384802" y="108308"/>
                      <a:pt x="355349" y="142788"/>
                      <a:pt x="315917" y="145896"/>
                    </a:cubicBezTo>
                    <a:cubicBezTo>
                      <a:pt x="313535" y="146083"/>
                      <a:pt x="311171" y="146152"/>
                      <a:pt x="308831" y="146109"/>
                    </a:cubicBezTo>
                    <a:lnTo>
                      <a:pt x="18243" y="112320"/>
                    </a:lnTo>
                    <a:cubicBezTo>
                      <a:pt x="1818" y="110416"/>
                      <a:pt x="0" y="87281"/>
                      <a:pt x="15921" y="82825"/>
                    </a:cubicBezTo>
                    <a:lnTo>
                      <a:pt x="297648" y="4003"/>
                    </a:lnTo>
                    <a:cubicBezTo>
                      <a:pt x="299953" y="3594"/>
                      <a:pt x="302301" y="3286"/>
                      <a:pt x="304683" y="3098"/>
                    </a:cubicBezTo>
                    <a:moveTo>
                      <a:pt x="312665" y="104816"/>
                    </a:moveTo>
                    <a:cubicBezTo>
                      <a:pt x="329405" y="103493"/>
                      <a:pt x="341904" y="88852"/>
                      <a:pt x="340589" y="72111"/>
                    </a:cubicBezTo>
                    <a:cubicBezTo>
                      <a:pt x="339266" y="55370"/>
                      <a:pt x="324633" y="42872"/>
                      <a:pt x="307892" y="44187"/>
                    </a:cubicBezTo>
                    <a:cubicBezTo>
                      <a:pt x="291151" y="45510"/>
                      <a:pt x="278645" y="60142"/>
                      <a:pt x="279968" y="76883"/>
                    </a:cubicBezTo>
                    <a:cubicBezTo>
                      <a:pt x="281283" y="93624"/>
                      <a:pt x="295924" y="106131"/>
                      <a:pt x="312665" y="104816"/>
                    </a:cubicBezTo>
                  </a:path>
                </a:pathLst>
              </a:custGeom>
              <a:gradFill rotWithShape="1">
                <a:gsLst>
                  <a:gs pos="0">
                    <a:srgbClr val="696969"/>
                  </a:gs>
                  <a:gs pos="100000">
                    <a:srgbClr val="484848"/>
                  </a:gs>
                </a:gsLst>
                <a:lin ang="5400000" scaled="1"/>
              </a:gradFill>
              <a:ln>
                <a:noFill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5" name="Rounded Rectangle 16">
                <a:extLst>
                  <a:ext uri="{FF2B5EF4-FFF2-40B4-BE49-F238E27FC236}">
                    <a16:creationId xmlns:a16="http://schemas.microsoft.com/office/drawing/2014/main" id="{C1B085B6-588A-4991-860F-C36799DF2DD6}"/>
                  </a:ext>
                </a:extLst>
              </p:cNvPr>
              <p:cNvSpPr/>
              <p:nvPr/>
            </p:nvSpPr>
            <p:spPr>
              <a:xfrm>
                <a:off x="6867416" y="2400966"/>
                <a:ext cx="384374" cy="147040"/>
              </a:xfrm>
              <a:custGeom>
                <a:avLst/>
                <a:gdLst/>
                <a:ahLst/>
                <a:cxnLst/>
                <a:rect l="0" t="0" r="0" b="0"/>
                <a:pathLst>
                  <a:path w="384805" h="146154">
                    <a:moveTo>
                      <a:pt x="304685" y="3103"/>
                    </a:moveTo>
                    <a:cubicBezTo>
                      <a:pt x="344117" y="0"/>
                      <a:pt x="378598" y="29449"/>
                      <a:pt x="381702" y="68881"/>
                    </a:cubicBezTo>
                    <a:cubicBezTo>
                      <a:pt x="384805" y="108313"/>
                      <a:pt x="355355" y="142794"/>
                      <a:pt x="315923" y="145898"/>
                    </a:cubicBezTo>
                    <a:cubicBezTo>
                      <a:pt x="313541" y="146085"/>
                      <a:pt x="311176" y="146154"/>
                      <a:pt x="308836" y="146108"/>
                    </a:cubicBezTo>
                    <a:lnTo>
                      <a:pt x="18242" y="112326"/>
                    </a:lnTo>
                    <a:cubicBezTo>
                      <a:pt x="1820" y="110416"/>
                      <a:pt x="0" y="87284"/>
                      <a:pt x="15921" y="82829"/>
                    </a:cubicBezTo>
                    <a:lnTo>
                      <a:pt x="297652" y="4003"/>
                    </a:lnTo>
                    <a:cubicBezTo>
                      <a:pt x="299956" y="3592"/>
                      <a:pt x="302303" y="3290"/>
                      <a:pt x="304685" y="3103"/>
                    </a:cubicBezTo>
                    <a:close/>
                    <a:moveTo>
                      <a:pt x="312664" y="104814"/>
                    </a:moveTo>
                    <a:cubicBezTo>
                      <a:pt x="329405" y="103496"/>
                      <a:pt x="341908" y="88857"/>
                      <a:pt x="340590" y="72117"/>
                    </a:cubicBezTo>
                    <a:cubicBezTo>
                      <a:pt x="339273" y="55376"/>
                      <a:pt x="324634" y="42873"/>
                      <a:pt x="307893" y="44191"/>
                    </a:cubicBezTo>
                    <a:cubicBezTo>
                      <a:pt x="291153" y="45508"/>
                      <a:pt x="278650" y="60147"/>
                      <a:pt x="279967" y="76888"/>
                    </a:cubicBezTo>
                    <a:cubicBezTo>
                      <a:pt x="281285" y="93629"/>
                      <a:pt x="295924" y="106131"/>
                      <a:pt x="312664" y="104814"/>
                    </a:cubicBezTo>
                    <a:close/>
                  </a:path>
                </a:pathLst>
              </a:custGeom>
              <a:noFill/>
              <a:ln w="12804">
                <a:solidFill>
                  <a:srgbClr val="484848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6" name="Rounded Rectangle 27">
                <a:extLst>
                  <a:ext uri="{FF2B5EF4-FFF2-40B4-BE49-F238E27FC236}">
                    <a16:creationId xmlns:a16="http://schemas.microsoft.com/office/drawing/2014/main" id="{C638C9EC-C807-4AE0-BD30-AD172CEF803A}"/>
                  </a:ext>
                </a:extLst>
              </p:cNvPr>
              <p:cNvSpPr/>
              <p:nvPr/>
            </p:nvSpPr>
            <p:spPr>
              <a:xfrm>
                <a:off x="6546441" y="2509082"/>
                <a:ext cx="340787" cy="415171"/>
              </a:xfrm>
              <a:custGeom>
                <a:avLst/>
                <a:gdLst/>
                <a:ahLst/>
                <a:cxnLst/>
                <a:rect l="0" t="0" r="0" b="0"/>
                <a:pathLst>
                  <a:path w="343440" h="415833">
                    <a:moveTo>
                      <a:pt x="183526" y="415833"/>
                    </a:moveTo>
                    <a:cubicBezTo>
                      <a:pt x="76909" y="309224"/>
                      <a:pt x="11832" y="168057"/>
                      <a:pt x="0" y="17748"/>
                    </a:cubicBezTo>
                    <a:lnTo>
                      <a:pt x="225460" y="0"/>
                    </a:lnTo>
                    <a:cubicBezTo>
                      <a:pt x="233066" y="96629"/>
                      <a:pt x="274906" y="187377"/>
                      <a:pt x="343440" y="255920"/>
                    </a:cubicBezTo>
                    <a:lnTo>
                      <a:pt x="183526" y="415833"/>
                    </a:lnTo>
                  </a:path>
                </a:pathLst>
              </a:custGeom>
              <a:gradFill rotWithShape="1">
                <a:gsLst>
                  <a:gs pos="0">
                    <a:srgbClr val="83FAC1"/>
                  </a:gs>
                  <a:gs pos="100000">
                    <a:srgbClr val="44E095"/>
                  </a:gs>
                </a:gsLst>
                <a:lin ang="5400000" scaled="1"/>
              </a:gradFill>
              <a:ln>
                <a:noFill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7" name="Rounded Rectangle 28">
                <a:extLst>
                  <a:ext uri="{FF2B5EF4-FFF2-40B4-BE49-F238E27FC236}">
                    <a16:creationId xmlns:a16="http://schemas.microsoft.com/office/drawing/2014/main" id="{616FBD2D-287A-4608-893F-138EADC9C727}"/>
                  </a:ext>
                </a:extLst>
              </p:cNvPr>
              <p:cNvSpPr/>
              <p:nvPr/>
            </p:nvSpPr>
            <p:spPr>
              <a:xfrm>
                <a:off x="6546441" y="2509082"/>
                <a:ext cx="340787" cy="415171"/>
              </a:xfrm>
              <a:custGeom>
                <a:avLst/>
                <a:gdLst/>
                <a:ahLst/>
                <a:cxnLst/>
                <a:rect l="0" t="0" r="0" b="0"/>
                <a:pathLst>
                  <a:path w="343442" h="415837">
                    <a:moveTo>
                      <a:pt x="183523" y="415837"/>
                    </a:moveTo>
                    <a:cubicBezTo>
                      <a:pt x="76906" y="309220"/>
                      <a:pt x="11830" y="168060"/>
                      <a:pt x="0" y="17746"/>
                    </a:cubicBezTo>
                    <a:lnTo>
                      <a:pt x="225461" y="0"/>
                    </a:lnTo>
                    <a:cubicBezTo>
                      <a:pt x="233066" y="96631"/>
                      <a:pt x="274902" y="187378"/>
                      <a:pt x="343442" y="255917"/>
                    </a:cubicBezTo>
                    <a:lnTo>
                      <a:pt x="183523" y="415837"/>
                    </a:lnTo>
                    <a:close/>
                  </a:path>
                </a:pathLst>
              </a:custGeom>
              <a:noFill/>
              <a:ln w="12804">
                <a:solidFill>
                  <a:srgbClr val="484848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F4552D7-4660-4174-B5E6-69B40DE5DF09}"/>
                  </a:ext>
                </a:extLst>
              </p:cNvPr>
              <p:cNvSpPr txBox="1"/>
              <p:nvPr/>
            </p:nvSpPr>
            <p:spPr>
              <a:xfrm>
                <a:off x="6808380" y="2798839"/>
                <a:ext cx="736246" cy="5030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ru-RU" sz="1200" b="0" dirty="0">
                    <a:solidFill>
                      <a:schemeClr val="bg1"/>
                    </a:solidFill>
                    <a:latin typeface="+mn-lt"/>
                  </a:rPr>
                  <a:t>15%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1C21B99-D406-44CF-9866-6D4EBF6DAE1A}"/>
                  </a:ext>
                </a:extLst>
              </p:cNvPr>
              <p:cNvSpPr txBox="1"/>
              <p:nvPr/>
            </p:nvSpPr>
            <p:spPr>
              <a:xfrm>
                <a:off x="5774031" y="3205361"/>
                <a:ext cx="2804938" cy="7546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ru-RU" sz="900" b="0" dirty="0">
                    <a:solidFill>
                      <a:schemeClr val="bg1"/>
                    </a:solidFill>
                    <a:latin typeface="+mn-lt"/>
                  </a:rPr>
                  <a:t>Ускорение получения
отчетности</a:t>
                </a:r>
              </a:p>
            </p:txBody>
          </p:sp>
        </p:grpSp>
        <p:grpSp>
          <p:nvGrpSpPr>
            <p:cNvPr id="55" name="Группа 147">
              <a:extLst>
                <a:ext uri="{FF2B5EF4-FFF2-40B4-BE49-F238E27FC236}">
                  <a16:creationId xmlns:a16="http://schemas.microsoft.com/office/drawing/2014/main" id="{AE7E1795-9C07-4B9E-92B2-89908FDFA1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9475" y="1511895"/>
              <a:ext cx="1594710" cy="935961"/>
              <a:chOff x="328889" y="1784658"/>
              <a:chExt cx="3561189" cy="2177433"/>
            </a:xfrm>
          </p:grpSpPr>
          <p:sp>
            <p:nvSpPr>
              <p:cNvPr id="74" name="Rounded Rectangle 1">
                <a:extLst>
                  <a:ext uri="{FF2B5EF4-FFF2-40B4-BE49-F238E27FC236}">
                    <a16:creationId xmlns:a16="http://schemas.microsoft.com/office/drawing/2014/main" id="{A8D50CAA-645C-466E-80B2-E7D3B42191A2}"/>
                  </a:ext>
                </a:extLst>
              </p:cNvPr>
              <p:cNvSpPr/>
              <p:nvPr/>
            </p:nvSpPr>
            <p:spPr>
              <a:xfrm>
                <a:off x="2398755" y="2511207"/>
                <a:ext cx="340787" cy="415171"/>
              </a:xfrm>
              <a:custGeom>
                <a:avLst/>
                <a:gdLst/>
                <a:ahLst/>
                <a:cxnLst/>
                <a:rect l="0" t="0" r="0" b="0"/>
                <a:pathLst>
                  <a:path w="343440" h="415833">
                    <a:moveTo>
                      <a:pt x="343440" y="17748"/>
                    </a:moveTo>
                    <a:cubicBezTo>
                      <a:pt x="331608" y="168057"/>
                      <a:pt x="266540" y="309224"/>
                      <a:pt x="159922" y="415833"/>
                    </a:cubicBezTo>
                    <a:lnTo>
                      <a:pt x="0" y="255920"/>
                    </a:lnTo>
                    <a:cubicBezTo>
                      <a:pt x="68543" y="187377"/>
                      <a:pt x="110373" y="96629"/>
                      <a:pt x="117980" y="0"/>
                    </a:cubicBezTo>
                    <a:lnTo>
                      <a:pt x="343440" y="17748"/>
                    </a:lnTo>
                  </a:path>
                </a:pathLst>
              </a:custGeom>
              <a:gradFill rotWithShape="1">
                <a:gsLst>
                  <a:gs pos="0">
                    <a:srgbClr val="D9D9D9"/>
                  </a:gs>
                  <a:gs pos="100000">
                    <a:srgbClr val="BCBCBC"/>
                  </a:gs>
                </a:gsLst>
                <a:lin ang="5400000" scaled="1"/>
              </a:gradFill>
              <a:ln>
                <a:noFill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75" name="Rounded Rectangle 2">
                <a:extLst>
                  <a:ext uri="{FF2B5EF4-FFF2-40B4-BE49-F238E27FC236}">
                    <a16:creationId xmlns:a16="http://schemas.microsoft.com/office/drawing/2014/main" id="{36007F74-DEBC-4DE5-BA8A-0C68558AB397}"/>
                  </a:ext>
                </a:extLst>
              </p:cNvPr>
              <p:cNvSpPr/>
              <p:nvPr/>
            </p:nvSpPr>
            <p:spPr>
              <a:xfrm>
                <a:off x="2398755" y="2511207"/>
                <a:ext cx="340787" cy="415171"/>
              </a:xfrm>
              <a:custGeom>
                <a:avLst/>
                <a:gdLst/>
                <a:ahLst/>
                <a:cxnLst/>
                <a:rect l="0" t="0" r="0" b="0"/>
                <a:pathLst>
                  <a:path w="343442" h="415837">
                    <a:moveTo>
                      <a:pt x="343442" y="17746"/>
                    </a:moveTo>
                    <a:cubicBezTo>
                      <a:pt x="331612" y="168060"/>
                      <a:pt x="266536" y="309220"/>
                      <a:pt x="159919" y="415837"/>
                    </a:cubicBezTo>
                    <a:lnTo>
                      <a:pt x="0" y="255917"/>
                    </a:lnTo>
                    <a:cubicBezTo>
                      <a:pt x="68540" y="187378"/>
                      <a:pt x="110375" y="96631"/>
                      <a:pt x="117981" y="0"/>
                    </a:cubicBezTo>
                    <a:lnTo>
                      <a:pt x="343442" y="17746"/>
                    </a:lnTo>
                    <a:close/>
                  </a:path>
                </a:pathLst>
              </a:custGeom>
              <a:noFill/>
              <a:ln w="12804">
                <a:solidFill>
                  <a:srgbClr val="484848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76" name="Rounded Rectangle 3">
                <a:extLst>
                  <a:ext uri="{FF2B5EF4-FFF2-40B4-BE49-F238E27FC236}">
                    <a16:creationId xmlns:a16="http://schemas.microsoft.com/office/drawing/2014/main" id="{535789F7-B312-4ECD-9E0A-94EBB67E1DB4}"/>
                  </a:ext>
                </a:extLst>
              </p:cNvPr>
              <p:cNvSpPr/>
              <p:nvPr/>
            </p:nvSpPr>
            <p:spPr>
              <a:xfrm>
                <a:off x="2034193" y="2403091"/>
                <a:ext cx="384377" cy="147040"/>
              </a:xfrm>
              <a:custGeom>
                <a:avLst/>
                <a:gdLst/>
                <a:ahLst/>
                <a:cxnLst/>
                <a:rect l="0" t="0" r="0" b="0"/>
                <a:pathLst>
                  <a:path w="384802" h="146152">
                    <a:moveTo>
                      <a:pt x="68875" y="145896"/>
                    </a:moveTo>
                    <a:cubicBezTo>
                      <a:pt x="29443" y="142788"/>
                      <a:pt x="0" y="108308"/>
                      <a:pt x="3098" y="68875"/>
                    </a:cubicBezTo>
                    <a:cubicBezTo>
                      <a:pt x="6206" y="29443"/>
                      <a:pt x="40687" y="0"/>
                      <a:pt x="80119" y="3098"/>
                    </a:cubicBezTo>
                    <a:cubicBezTo>
                      <a:pt x="82500" y="3286"/>
                      <a:pt x="84848" y="3594"/>
                      <a:pt x="87153" y="4003"/>
                    </a:cubicBezTo>
                    <a:lnTo>
                      <a:pt x="368880" y="82825"/>
                    </a:lnTo>
                    <a:cubicBezTo>
                      <a:pt x="384802" y="87281"/>
                      <a:pt x="382983" y="110416"/>
                      <a:pt x="366558" y="112320"/>
                    </a:cubicBezTo>
                    <a:lnTo>
                      <a:pt x="75970" y="146109"/>
                    </a:lnTo>
                    <a:cubicBezTo>
                      <a:pt x="73622" y="146152"/>
                      <a:pt x="71257" y="146083"/>
                      <a:pt x="68875" y="145896"/>
                    </a:cubicBezTo>
                    <a:moveTo>
                      <a:pt x="76909" y="44187"/>
                    </a:moveTo>
                    <a:cubicBezTo>
                      <a:pt x="60168" y="42872"/>
                      <a:pt x="45527" y="55370"/>
                      <a:pt x="44212" y="72111"/>
                    </a:cubicBezTo>
                    <a:cubicBezTo>
                      <a:pt x="42898" y="88852"/>
                      <a:pt x="55396" y="103493"/>
                      <a:pt x="72137" y="104816"/>
                    </a:cubicBezTo>
                    <a:cubicBezTo>
                      <a:pt x="88877" y="106131"/>
                      <a:pt x="103518" y="93624"/>
                      <a:pt x="104833" y="76883"/>
                    </a:cubicBezTo>
                    <a:cubicBezTo>
                      <a:pt x="106156" y="60142"/>
                      <a:pt x="93650" y="45510"/>
                      <a:pt x="76909" y="44187"/>
                    </a:cubicBezTo>
                  </a:path>
                </a:pathLst>
              </a:custGeom>
              <a:gradFill rotWithShape="1">
                <a:gsLst>
                  <a:gs pos="0">
                    <a:srgbClr val="696969"/>
                  </a:gs>
                  <a:gs pos="100000">
                    <a:srgbClr val="484848"/>
                  </a:gs>
                </a:gsLst>
                <a:lin ang="5400000" scaled="1"/>
              </a:gradFill>
              <a:ln>
                <a:noFill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77" name="Rounded Rectangle 4">
                <a:extLst>
                  <a:ext uri="{FF2B5EF4-FFF2-40B4-BE49-F238E27FC236}">
                    <a16:creationId xmlns:a16="http://schemas.microsoft.com/office/drawing/2014/main" id="{ED023D45-675B-4329-925D-84A4A16DD2D9}"/>
                  </a:ext>
                </a:extLst>
              </p:cNvPr>
              <p:cNvSpPr/>
              <p:nvPr/>
            </p:nvSpPr>
            <p:spPr>
              <a:xfrm>
                <a:off x="2034193" y="2403091"/>
                <a:ext cx="384377" cy="147040"/>
              </a:xfrm>
              <a:custGeom>
                <a:avLst/>
                <a:gdLst/>
                <a:ahLst/>
                <a:cxnLst/>
                <a:rect l="0" t="0" r="0" b="0"/>
                <a:pathLst>
                  <a:path w="384805" h="146154">
                    <a:moveTo>
                      <a:pt x="68881" y="145898"/>
                    </a:moveTo>
                    <a:cubicBezTo>
                      <a:pt x="29449" y="142794"/>
                      <a:pt x="0" y="108313"/>
                      <a:pt x="3103" y="68881"/>
                    </a:cubicBezTo>
                    <a:cubicBezTo>
                      <a:pt x="6206" y="29449"/>
                      <a:pt x="40688" y="0"/>
                      <a:pt x="80119" y="3103"/>
                    </a:cubicBezTo>
                    <a:cubicBezTo>
                      <a:pt x="82502" y="3290"/>
                      <a:pt x="84848" y="3592"/>
                      <a:pt x="87152" y="4003"/>
                    </a:cubicBezTo>
                    <a:lnTo>
                      <a:pt x="368884" y="82829"/>
                    </a:lnTo>
                    <a:cubicBezTo>
                      <a:pt x="384805" y="87284"/>
                      <a:pt x="382985" y="110416"/>
                      <a:pt x="366562" y="112326"/>
                    </a:cubicBezTo>
                    <a:lnTo>
                      <a:pt x="75968" y="146108"/>
                    </a:lnTo>
                    <a:cubicBezTo>
                      <a:pt x="73628" y="146154"/>
                      <a:pt x="71263" y="146085"/>
                      <a:pt x="68881" y="145898"/>
                    </a:cubicBezTo>
                    <a:close/>
                    <a:moveTo>
                      <a:pt x="76911" y="44191"/>
                    </a:moveTo>
                    <a:cubicBezTo>
                      <a:pt x="60170" y="42873"/>
                      <a:pt x="45532" y="55376"/>
                      <a:pt x="44214" y="72117"/>
                    </a:cubicBezTo>
                    <a:cubicBezTo>
                      <a:pt x="42897" y="88857"/>
                      <a:pt x="55399" y="103496"/>
                      <a:pt x="72140" y="104814"/>
                    </a:cubicBezTo>
                    <a:cubicBezTo>
                      <a:pt x="88880" y="106131"/>
                      <a:pt x="103520" y="93629"/>
                      <a:pt x="104837" y="76888"/>
                    </a:cubicBezTo>
                    <a:cubicBezTo>
                      <a:pt x="106155" y="60147"/>
                      <a:pt x="93651" y="45508"/>
                      <a:pt x="76911" y="44191"/>
                    </a:cubicBezTo>
                    <a:close/>
                  </a:path>
                </a:pathLst>
              </a:custGeom>
              <a:noFill/>
              <a:ln w="12804">
                <a:solidFill>
                  <a:srgbClr val="484848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78" name="Rounded Rectangle 21">
                <a:extLst>
                  <a:ext uri="{FF2B5EF4-FFF2-40B4-BE49-F238E27FC236}">
                    <a16:creationId xmlns:a16="http://schemas.microsoft.com/office/drawing/2014/main" id="{2E63D51F-C3CA-4136-8542-C2B68FDE3A5D}"/>
                  </a:ext>
                </a:extLst>
              </p:cNvPr>
              <p:cNvSpPr/>
              <p:nvPr/>
            </p:nvSpPr>
            <p:spPr>
              <a:xfrm>
                <a:off x="1416022" y="1784658"/>
                <a:ext cx="1347296" cy="1141720"/>
              </a:xfrm>
              <a:custGeom>
                <a:avLst/>
                <a:gdLst/>
                <a:ahLst/>
                <a:cxnLst/>
                <a:rect l="0" t="0" r="0" b="0"/>
                <a:pathLst>
                  <a:path w="1347204" h="1140516">
                    <a:moveTo>
                      <a:pt x="245146" y="1140516"/>
                    </a:moveTo>
                    <a:cubicBezTo>
                      <a:pt x="38108" y="933479"/>
                      <a:pt x="0" y="611508"/>
                      <a:pt x="152990" y="361863"/>
                    </a:cubicBezTo>
                    <a:cubicBezTo>
                      <a:pt x="305972" y="112217"/>
                      <a:pt x="610151" y="0"/>
                      <a:pt x="888608" y="90474"/>
                    </a:cubicBezTo>
                    <a:cubicBezTo>
                      <a:pt x="1167075" y="180957"/>
                      <a:pt x="1347204" y="450536"/>
                      <a:pt x="1324222" y="742422"/>
                    </a:cubicBezTo>
                    <a:lnTo>
                      <a:pt x="1098762" y="724674"/>
                    </a:lnTo>
                    <a:cubicBezTo>
                      <a:pt x="1113531" y="537032"/>
                      <a:pt x="997736" y="363741"/>
                      <a:pt x="818725" y="305570"/>
                    </a:cubicBezTo>
                    <a:cubicBezTo>
                      <a:pt x="639714" y="247408"/>
                      <a:pt x="444176" y="319545"/>
                      <a:pt x="345822" y="480031"/>
                    </a:cubicBezTo>
                    <a:cubicBezTo>
                      <a:pt x="247477" y="640517"/>
                      <a:pt x="271978" y="847503"/>
                      <a:pt x="405068" y="980594"/>
                    </a:cubicBezTo>
                    <a:lnTo>
                      <a:pt x="245146" y="1140516"/>
                    </a:lnTo>
                  </a:path>
                </a:pathLst>
              </a:custGeom>
              <a:gradFill rotWithShape="1">
                <a:gsLst>
                  <a:gs pos="0">
                    <a:srgbClr val="FFA6A3"/>
                  </a:gs>
                  <a:gs pos="100000">
                    <a:srgbClr val="FD6A65"/>
                  </a:gs>
                </a:gsLst>
                <a:lin ang="5400000" scaled="1"/>
              </a:gradFill>
              <a:ln>
                <a:noFill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79" name="Rounded Rectangle 22">
                <a:extLst>
                  <a:ext uri="{FF2B5EF4-FFF2-40B4-BE49-F238E27FC236}">
                    <a16:creationId xmlns:a16="http://schemas.microsoft.com/office/drawing/2014/main" id="{5E9069CF-4852-4696-9234-2AA060651CF8}"/>
                  </a:ext>
                </a:extLst>
              </p:cNvPr>
              <p:cNvSpPr/>
              <p:nvPr/>
            </p:nvSpPr>
            <p:spPr>
              <a:xfrm>
                <a:off x="1416022" y="1784658"/>
                <a:ext cx="1347296" cy="1141720"/>
              </a:xfrm>
              <a:custGeom>
                <a:avLst/>
                <a:gdLst/>
                <a:ahLst/>
                <a:cxnLst/>
                <a:rect l="0" t="0" r="0" b="0"/>
                <a:pathLst>
                  <a:path w="1347197" h="1140517">
                    <a:moveTo>
                      <a:pt x="245142" y="1140517"/>
                    </a:moveTo>
                    <a:cubicBezTo>
                      <a:pt x="38107" y="933482"/>
                      <a:pt x="0" y="611509"/>
                      <a:pt x="152983" y="361863"/>
                    </a:cubicBezTo>
                    <a:cubicBezTo>
                      <a:pt x="305967" y="112217"/>
                      <a:pt x="610148" y="0"/>
                      <a:pt x="888610" y="90478"/>
                    </a:cubicBezTo>
                    <a:cubicBezTo>
                      <a:pt x="1167071" y="180957"/>
                      <a:pt x="1347197" y="450537"/>
                      <a:pt x="1324224" y="742426"/>
                    </a:cubicBezTo>
                    <a:lnTo>
                      <a:pt x="1098762" y="724680"/>
                    </a:lnTo>
                    <a:cubicBezTo>
                      <a:pt x="1113528" y="537038"/>
                      <a:pt x="997732" y="363740"/>
                      <a:pt x="818722" y="305577"/>
                    </a:cubicBezTo>
                    <a:cubicBezTo>
                      <a:pt x="639712" y="247413"/>
                      <a:pt x="444169" y="319553"/>
                      <a:pt x="345823" y="480037"/>
                    </a:cubicBezTo>
                    <a:cubicBezTo>
                      <a:pt x="247476" y="640522"/>
                      <a:pt x="271971" y="847503"/>
                      <a:pt x="405062" y="980598"/>
                    </a:cubicBezTo>
                    <a:lnTo>
                      <a:pt x="245142" y="1140517"/>
                    </a:lnTo>
                    <a:close/>
                  </a:path>
                </a:pathLst>
              </a:custGeom>
              <a:noFill/>
              <a:ln w="12804">
                <a:solidFill>
                  <a:srgbClr val="484848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DA5FB23-FB88-4F8F-BD4C-673DE7364427}"/>
                  </a:ext>
                </a:extLst>
              </p:cNvPr>
              <p:cNvSpPr txBox="1"/>
              <p:nvPr/>
            </p:nvSpPr>
            <p:spPr>
              <a:xfrm>
                <a:off x="328889" y="3207485"/>
                <a:ext cx="3561189" cy="7546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ru-RU" sz="900" b="0" dirty="0">
                    <a:solidFill>
                      <a:schemeClr val="bg1"/>
                    </a:solidFill>
                    <a:latin typeface="+mn-lt"/>
                  </a:rPr>
                  <a:t>Сокращение дублирования
данных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427067F9-DF4F-47B2-A68D-4DD3B73AD143}"/>
                  </a:ext>
                </a:extLst>
              </p:cNvPr>
              <p:cNvSpPr txBox="1"/>
              <p:nvPr/>
            </p:nvSpPr>
            <p:spPr>
              <a:xfrm>
                <a:off x="1741362" y="2796637"/>
                <a:ext cx="736246" cy="5030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ru-RU" sz="1200" b="0" dirty="0">
                    <a:solidFill>
                      <a:schemeClr val="bg1"/>
                    </a:solidFill>
                    <a:latin typeface="+mn-lt"/>
                  </a:rPr>
                  <a:t>85%</a:t>
                </a:r>
              </a:p>
            </p:txBody>
          </p:sp>
        </p:grpSp>
        <p:grpSp>
          <p:nvGrpSpPr>
            <p:cNvPr id="56" name="Группа 156">
              <a:extLst>
                <a:ext uri="{FF2B5EF4-FFF2-40B4-BE49-F238E27FC236}">
                  <a16:creationId xmlns:a16="http://schemas.microsoft.com/office/drawing/2014/main" id="{714DBA2B-71AD-4AD1-9449-AD7C36489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4732" y="5497494"/>
              <a:ext cx="1444197" cy="941537"/>
              <a:chOff x="496994" y="3578920"/>
              <a:chExt cx="3225078" cy="2190403"/>
            </a:xfrm>
          </p:grpSpPr>
          <p:sp>
            <p:nvSpPr>
              <p:cNvPr id="66" name="Rounded Rectangle 17">
                <a:extLst>
                  <a:ext uri="{FF2B5EF4-FFF2-40B4-BE49-F238E27FC236}">
                    <a16:creationId xmlns:a16="http://schemas.microsoft.com/office/drawing/2014/main" id="{B501162C-2EF3-459C-B4C2-6F776F30630A}"/>
                  </a:ext>
                </a:extLst>
              </p:cNvPr>
              <p:cNvSpPr/>
              <p:nvPr/>
            </p:nvSpPr>
            <p:spPr>
              <a:xfrm>
                <a:off x="1412108" y="3578920"/>
                <a:ext cx="1390885" cy="1154695"/>
              </a:xfrm>
              <a:custGeom>
                <a:avLst/>
                <a:gdLst/>
                <a:ahLst/>
                <a:cxnLst/>
                <a:rect l="0" t="0" r="0" b="0"/>
                <a:pathLst>
                  <a:path w="1393918" h="1153433">
                    <a:moveTo>
                      <a:pt x="96253" y="901337"/>
                    </a:moveTo>
                    <a:cubicBezTo>
                      <a:pt x="0" y="605089"/>
                      <a:pt x="133483" y="282828"/>
                      <a:pt x="411027" y="141414"/>
                    </a:cubicBezTo>
                    <a:cubicBezTo>
                      <a:pt x="688571" y="0"/>
                      <a:pt x="1027743" y="81433"/>
                      <a:pt x="1210835" y="333435"/>
                    </a:cubicBezTo>
                    <a:cubicBezTo>
                      <a:pt x="1393918" y="585437"/>
                      <a:pt x="1366557" y="933171"/>
                      <a:pt x="1146296" y="1153433"/>
                    </a:cubicBezTo>
                    <a:lnTo>
                      <a:pt x="986373" y="993510"/>
                    </a:lnTo>
                    <a:cubicBezTo>
                      <a:pt x="1127975" y="851917"/>
                      <a:pt x="1145562" y="628369"/>
                      <a:pt x="1027863" y="466372"/>
                    </a:cubicBezTo>
                    <a:cubicBezTo>
                      <a:pt x="910164" y="304367"/>
                      <a:pt x="692123" y="252018"/>
                      <a:pt x="513701" y="342928"/>
                    </a:cubicBezTo>
                    <a:cubicBezTo>
                      <a:pt x="335279" y="433838"/>
                      <a:pt x="249474" y="641003"/>
                      <a:pt x="311350" y="831454"/>
                    </a:cubicBezTo>
                    <a:lnTo>
                      <a:pt x="96253" y="901337"/>
                    </a:lnTo>
                  </a:path>
                </a:pathLst>
              </a:custGeom>
              <a:gradFill rotWithShape="1">
                <a:gsLst>
                  <a:gs pos="0">
                    <a:srgbClr val="D9D9D9"/>
                  </a:gs>
                  <a:gs pos="100000">
                    <a:srgbClr val="BCBCBC"/>
                  </a:gs>
                </a:gsLst>
                <a:lin ang="5400000" scaled="1"/>
              </a:gradFill>
              <a:ln>
                <a:noFill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7" name="Rounded Rectangle 18">
                <a:extLst>
                  <a:ext uri="{FF2B5EF4-FFF2-40B4-BE49-F238E27FC236}">
                    <a16:creationId xmlns:a16="http://schemas.microsoft.com/office/drawing/2014/main" id="{2AF856DB-7647-4C6E-BF7A-EA1DB8C4B355}"/>
                  </a:ext>
                </a:extLst>
              </p:cNvPr>
              <p:cNvSpPr/>
              <p:nvPr/>
            </p:nvSpPr>
            <p:spPr>
              <a:xfrm>
                <a:off x="1412108" y="3578920"/>
                <a:ext cx="1390885" cy="1154695"/>
              </a:xfrm>
              <a:custGeom>
                <a:avLst/>
                <a:gdLst/>
                <a:ahLst/>
                <a:cxnLst/>
                <a:rect l="0" t="0" r="0" b="0"/>
                <a:pathLst>
                  <a:path w="1393921" h="1153427">
                    <a:moveTo>
                      <a:pt x="96254" y="901331"/>
                    </a:moveTo>
                    <a:cubicBezTo>
                      <a:pt x="0" y="605083"/>
                      <a:pt x="133484" y="282827"/>
                      <a:pt x="411027" y="141413"/>
                    </a:cubicBezTo>
                    <a:cubicBezTo>
                      <a:pt x="688570" y="0"/>
                      <a:pt x="1027740" y="81428"/>
                      <a:pt x="1210831" y="333431"/>
                    </a:cubicBezTo>
                    <a:cubicBezTo>
                      <a:pt x="1393921" y="585434"/>
                      <a:pt x="1366554" y="933168"/>
                      <a:pt x="1146296" y="1153427"/>
                    </a:cubicBezTo>
                    <a:lnTo>
                      <a:pt x="986377" y="993507"/>
                    </a:lnTo>
                    <a:cubicBezTo>
                      <a:pt x="1127971" y="851912"/>
                      <a:pt x="1145564" y="628369"/>
                      <a:pt x="1027863" y="466367"/>
                    </a:cubicBezTo>
                    <a:cubicBezTo>
                      <a:pt x="910161" y="304365"/>
                      <a:pt x="692123" y="252019"/>
                      <a:pt x="513703" y="342928"/>
                    </a:cubicBezTo>
                    <a:cubicBezTo>
                      <a:pt x="335283" y="433837"/>
                      <a:pt x="249471" y="641002"/>
                      <a:pt x="311350" y="831447"/>
                    </a:cubicBezTo>
                    <a:lnTo>
                      <a:pt x="96254" y="901331"/>
                    </a:lnTo>
                    <a:close/>
                  </a:path>
                </a:pathLst>
              </a:custGeom>
              <a:noFill/>
              <a:ln w="12804">
                <a:solidFill>
                  <a:srgbClr val="484848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8" name="Rounded Rectangle 19">
                <a:extLst>
                  <a:ext uri="{FF2B5EF4-FFF2-40B4-BE49-F238E27FC236}">
                    <a16:creationId xmlns:a16="http://schemas.microsoft.com/office/drawing/2014/main" id="{AA4F6AB3-08DF-46C0-A63C-6CD2E246E5A9}"/>
                  </a:ext>
                </a:extLst>
              </p:cNvPr>
              <p:cNvSpPr/>
              <p:nvPr/>
            </p:nvSpPr>
            <p:spPr>
              <a:xfrm>
                <a:off x="1812333" y="4201676"/>
                <a:ext cx="376452" cy="190287"/>
              </a:xfrm>
              <a:custGeom>
                <a:avLst/>
                <a:gdLst/>
                <a:ahLst/>
                <a:cxnLst/>
                <a:rect l="0" t="0" r="0" b="0"/>
                <a:pathLst>
                  <a:path w="379082" h="187274">
                    <a:moveTo>
                      <a:pt x="276613" y="12224"/>
                    </a:moveTo>
                    <a:cubicBezTo>
                      <a:pt x="314235" y="0"/>
                      <a:pt x="354632" y="20591"/>
                      <a:pt x="366857" y="58204"/>
                    </a:cubicBezTo>
                    <a:cubicBezTo>
                      <a:pt x="379082" y="95827"/>
                      <a:pt x="358491" y="136223"/>
                      <a:pt x="320877" y="148448"/>
                    </a:cubicBezTo>
                    <a:cubicBezTo>
                      <a:pt x="318606" y="149191"/>
                      <a:pt x="316318" y="149806"/>
                      <a:pt x="314030" y="150309"/>
                    </a:cubicBezTo>
                    <a:lnTo>
                      <a:pt x="23587" y="185294"/>
                    </a:lnTo>
                    <a:cubicBezTo>
                      <a:pt x="7171" y="187274"/>
                      <a:pt x="0" y="165206"/>
                      <a:pt x="14435" y="157156"/>
                    </a:cubicBezTo>
                    <a:lnTo>
                      <a:pt x="269988" y="14743"/>
                    </a:lnTo>
                    <a:cubicBezTo>
                      <a:pt x="272131" y="13804"/>
                      <a:pt x="274342" y="12959"/>
                      <a:pt x="276613" y="12224"/>
                    </a:cubicBezTo>
                    <a:moveTo>
                      <a:pt x="308114" y="109264"/>
                    </a:moveTo>
                    <a:cubicBezTo>
                      <a:pt x="324087" y="104073"/>
                      <a:pt x="332829" y="86923"/>
                      <a:pt x="327638" y="70950"/>
                    </a:cubicBezTo>
                    <a:cubicBezTo>
                      <a:pt x="322448" y="54977"/>
                      <a:pt x="305297" y="46236"/>
                      <a:pt x="289325" y="51426"/>
                    </a:cubicBezTo>
                    <a:cubicBezTo>
                      <a:pt x="273352" y="56616"/>
                      <a:pt x="264610" y="73767"/>
                      <a:pt x="269801" y="89740"/>
                    </a:cubicBezTo>
                    <a:cubicBezTo>
                      <a:pt x="274991" y="105712"/>
                      <a:pt x="292150" y="114454"/>
                      <a:pt x="308114" y="109264"/>
                    </a:cubicBezTo>
                  </a:path>
                </a:pathLst>
              </a:custGeom>
              <a:gradFill rotWithShape="1">
                <a:gsLst>
                  <a:gs pos="0">
                    <a:srgbClr val="696969"/>
                  </a:gs>
                  <a:gs pos="100000">
                    <a:srgbClr val="484848"/>
                  </a:gs>
                </a:gsLst>
                <a:lin ang="5400000" scaled="1"/>
              </a:gradFill>
              <a:ln>
                <a:noFill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9" name="Rounded Rectangle 20">
                <a:extLst>
                  <a:ext uri="{FF2B5EF4-FFF2-40B4-BE49-F238E27FC236}">
                    <a16:creationId xmlns:a16="http://schemas.microsoft.com/office/drawing/2014/main" id="{B33A0200-DAB0-4472-8B99-91025E6906AF}"/>
                  </a:ext>
                </a:extLst>
              </p:cNvPr>
              <p:cNvSpPr/>
              <p:nvPr/>
            </p:nvSpPr>
            <p:spPr>
              <a:xfrm>
                <a:off x="1812333" y="4201676"/>
                <a:ext cx="376452" cy="190287"/>
              </a:xfrm>
              <a:custGeom>
                <a:avLst/>
                <a:gdLst/>
                <a:ahLst/>
                <a:cxnLst/>
                <a:rect l="0" t="0" r="0" b="0"/>
                <a:pathLst>
                  <a:path w="379082" h="187273">
                    <a:moveTo>
                      <a:pt x="276615" y="12222"/>
                    </a:moveTo>
                    <a:cubicBezTo>
                      <a:pt x="314233" y="0"/>
                      <a:pt x="354637" y="20586"/>
                      <a:pt x="366859" y="58204"/>
                    </a:cubicBezTo>
                    <a:cubicBezTo>
                      <a:pt x="379082" y="95822"/>
                      <a:pt x="358495" y="136225"/>
                      <a:pt x="320878" y="148448"/>
                    </a:cubicBezTo>
                    <a:cubicBezTo>
                      <a:pt x="318605" y="149186"/>
                      <a:pt x="316322" y="149805"/>
                      <a:pt x="314036" y="150307"/>
                    </a:cubicBezTo>
                    <a:lnTo>
                      <a:pt x="23584" y="185296"/>
                    </a:lnTo>
                    <a:cubicBezTo>
                      <a:pt x="7170" y="187273"/>
                      <a:pt x="0" y="165205"/>
                      <a:pt x="14441" y="157156"/>
                    </a:cubicBezTo>
                    <a:lnTo>
                      <a:pt x="269987" y="14740"/>
                    </a:lnTo>
                    <a:cubicBezTo>
                      <a:pt x="272132" y="13802"/>
                      <a:pt x="274342" y="12961"/>
                      <a:pt x="276615" y="12222"/>
                    </a:cubicBezTo>
                    <a:close/>
                    <a:moveTo>
                      <a:pt x="308118" y="109260"/>
                    </a:moveTo>
                    <a:cubicBezTo>
                      <a:pt x="324089" y="104071"/>
                      <a:pt x="332828" y="86918"/>
                      <a:pt x="327639" y="70947"/>
                    </a:cubicBezTo>
                    <a:cubicBezTo>
                      <a:pt x="322450" y="54976"/>
                      <a:pt x="305297" y="46237"/>
                      <a:pt x="289326" y="51426"/>
                    </a:cubicBezTo>
                    <a:cubicBezTo>
                      <a:pt x="273356" y="56615"/>
                      <a:pt x="264616" y="73768"/>
                      <a:pt x="269805" y="89739"/>
                    </a:cubicBezTo>
                    <a:cubicBezTo>
                      <a:pt x="274994" y="105709"/>
                      <a:pt x="292148" y="114449"/>
                      <a:pt x="308118" y="109260"/>
                    </a:cubicBezTo>
                    <a:close/>
                  </a:path>
                </a:pathLst>
              </a:custGeom>
              <a:noFill/>
              <a:ln w="12804">
                <a:solidFill>
                  <a:srgbClr val="484848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70" name="Rounded Rectangle 29">
                <a:extLst>
                  <a:ext uri="{FF2B5EF4-FFF2-40B4-BE49-F238E27FC236}">
                    <a16:creationId xmlns:a16="http://schemas.microsoft.com/office/drawing/2014/main" id="{F6E89CA7-F90D-47DD-8EF5-EB0D64E36703}"/>
                  </a:ext>
                </a:extLst>
              </p:cNvPr>
              <p:cNvSpPr/>
              <p:nvPr/>
            </p:nvSpPr>
            <p:spPr>
              <a:xfrm>
                <a:off x="1507211" y="4409261"/>
                <a:ext cx="313047" cy="324353"/>
              </a:xfrm>
              <a:custGeom>
                <a:avLst/>
                <a:gdLst/>
                <a:ahLst/>
                <a:cxnLst/>
                <a:rect l="0" t="0" r="0" b="0"/>
                <a:pathLst>
                  <a:path w="314406" h="321978">
                    <a:moveTo>
                      <a:pt x="154484" y="321978"/>
                    </a:moveTo>
                    <a:cubicBezTo>
                      <a:pt x="83815" y="251318"/>
                      <a:pt x="30878" y="164924"/>
                      <a:pt x="0" y="69883"/>
                    </a:cubicBezTo>
                    <a:lnTo>
                      <a:pt x="215096" y="0"/>
                    </a:lnTo>
                    <a:cubicBezTo>
                      <a:pt x="234944" y="61098"/>
                      <a:pt x="268973" y="116631"/>
                      <a:pt x="314406" y="162056"/>
                    </a:cubicBezTo>
                    <a:lnTo>
                      <a:pt x="154484" y="321978"/>
                    </a:lnTo>
                  </a:path>
                </a:pathLst>
              </a:custGeom>
              <a:gradFill rotWithShape="1">
                <a:gsLst>
                  <a:gs pos="0">
                    <a:srgbClr val="CFF976"/>
                  </a:gs>
                  <a:gs pos="100000">
                    <a:srgbClr val="A8DD38"/>
                  </a:gs>
                </a:gsLst>
                <a:lin ang="5400000" scaled="1"/>
              </a:gradFill>
              <a:ln>
                <a:noFill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71" name="Rounded Rectangle 30">
                <a:extLst>
                  <a:ext uri="{FF2B5EF4-FFF2-40B4-BE49-F238E27FC236}">
                    <a16:creationId xmlns:a16="http://schemas.microsoft.com/office/drawing/2014/main" id="{7A8104D1-5040-4F54-B7B8-18FEB5986640}"/>
                  </a:ext>
                </a:extLst>
              </p:cNvPr>
              <p:cNvSpPr/>
              <p:nvPr/>
            </p:nvSpPr>
            <p:spPr>
              <a:xfrm>
                <a:off x="1507211" y="4409261"/>
                <a:ext cx="313047" cy="324353"/>
              </a:xfrm>
              <a:custGeom>
                <a:avLst/>
                <a:gdLst/>
                <a:ahLst/>
                <a:cxnLst/>
                <a:rect l="0" t="0" r="0" b="0"/>
                <a:pathLst>
                  <a:path w="314403" h="321979">
                    <a:moveTo>
                      <a:pt x="154484" y="321979"/>
                    </a:moveTo>
                    <a:cubicBezTo>
                      <a:pt x="83818" y="251315"/>
                      <a:pt x="30881" y="164928"/>
                      <a:pt x="0" y="69884"/>
                    </a:cubicBezTo>
                    <a:lnTo>
                      <a:pt x="215095" y="0"/>
                    </a:lnTo>
                    <a:cubicBezTo>
                      <a:pt x="234947" y="61099"/>
                      <a:pt x="268977" y="116633"/>
                      <a:pt x="314403" y="162060"/>
                    </a:cubicBezTo>
                    <a:lnTo>
                      <a:pt x="154484" y="321979"/>
                    </a:lnTo>
                    <a:close/>
                  </a:path>
                </a:pathLst>
              </a:custGeom>
              <a:noFill/>
              <a:ln w="12804">
                <a:solidFill>
                  <a:srgbClr val="484848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ABDEBEC-33BB-40BC-A366-E65F0A6CC622}"/>
                  </a:ext>
                </a:extLst>
              </p:cNvPr>
              <p:cNvSpPr txBox="1"/>
              <p:nvPr/>
            </p:nvSpPr>
            <p:spPr>
              <a:xfrm>
                <a:off x="496994" y="5014718"/>
                <a:ext cx="3225078" cy="7546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ru-RU" sz="900" b="0" dirty="0">
                    <a:solidFill>
                      <a:schemeClr val="bg1"/>
                    </a:solidFill>
                    <a:latin typeface="+mn-lt"/>
                  </a:rPr>
                  <a:t>Рост производительности
труда в целом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E8A6DE-DF07-4014-AD39-D35754662FD9}"/>
                  </a:ext>
                </a:extLst>
              </p:cNvPr>
              <p:cNvSpPr txBox="1"/>
              <p:nvPr/>
            </p:nvSpPr>
            <p:spPr>
              <a:xfrm>
                <a:off x="1741410" y="4608197"/>
                <a:ext cx="736247" cy="503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ru-RU" sz="1200" b="0" dirty="0">
                    <a:solidFill>
                      <a:schemeClr val="bg1"/>
                    </a:solidFill>
                    <a:latin typeface="+mn-lt"/>
                  </a:rPr>
                  <a:t>10%</a:t>
                </a:r>
              </a:p>
            </p:txBody>
          </p:sp>
        </p:grpSp>
        <p:grpSp>
          <p:nvGrpSpPr>
            <p:cNvPr id="57" name="Группа 165">
              <a:extLst>
                <a:ext uri="{FF2B5EF4-FFF2-40B4-BE49-F238E27FC236}">
                  <a16:creationId xmlns:a16="http://schemas.microsoft.com/office/drawing/2014/main" id="{7AD7A345-E967-4964-83B0-69260F12D4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9236" y="2508294"/>
              <a:ext cx="1315187" cy="930383"/>
              <a:chOff x="2329710" y="1795448"/>
              <a:chExt cx="2936979" cy="2164455"/>
            </a:xfrm>
          </p:grpSpPr>
          <p:sp>
            <p:nvSpPr>
              <p:cNvPr id="58" name="Rounded Rectangle 5">
                <a:extLst>
                  <a:ext uri="{FF2B5EF4-FFF2-40B4-BE49-F238E27FC236}">
                    <a16:creationId xmlns:a16="http://schemas.microsoft.com/office/drawing/2014/main" id="{BD692CBB-E85F-474A-8298-7954A113104E}"/>
                  </a:ext>
                </a:extLst>
              </p:cNvPr>
              <p:cNvSpPr/>
              <p:nvPr/>
            </p:nvSpPr>
            <p:spPr>
              <a:xfrm>
                <a:off x="3893302" y="1864643"/>
                <a:ext cx="574581" cy="1059551"/>
              </a:xfrm>
              <a:custGeom>
                <a:avLst/>
                <a:gdLst/>
                <a:ahLst/>
                <a:cxnLst/>
                <a:rect l="0" t="0" r="0" b="0"/>
                <a:pathLst>
                  <a:path w="576661" h="1063539">
                    <a:moveTo>
                      <a:pt x="52792" y="0"/>
                    </a:moveTo>
                    <a:cubicBezTo>
                      <a:pt x="275665" y="53509"/>
                      <a:pt x="452226" y="223266"/>
                      <a:pt x="514443" y="443869"/>
                    </a:cubicBezTo>
                    <a:cubicBezTo>
                      <a:pt x="576661" y="664463"/>
                      <a:pt x="514819" y="901465"/>
                      <a:pt x="352745" y="1063539"/>
                    </a:cubicBezTo>
                    <a:lnTo>
                      <a:pt x="192823" y="903616"/>
                    </a:lnTo>
                    <a:cubicBezTo>
                      <a:pt x="297016" y="799423"/>
                      <a:pt x="336773" y="647073"/>
                      <a:pt x="296777" y="505258"/>
                    </a:cubicBezTo>
                    <a:cubicBezTo>
                      <a:pt x="256782" y="363442"/>
                      <a:pt x="143275" y="254306"/>
                      <a:pt x="0" y="219911"/>
                    </a:cubicBezTo>
                    <a:lnTo>
                      <a:pt x="52792" y="0"/>
                    </a:lnTo>
                  </a:path>
                </a:pathLst>
              </a:custGeom>
              <a:gradFill rotWithShape="1">
                <a:gsLst>
                  <a:gs pos="0">
                    <a:srgbClr val="D9D9D9"/>
                  </a:gs>
                  <a:gs pos="100000">
                    <a:srgbClr val="BCBCBC"/>
                  </a:gs>
                </a:gsLst>
                <a:lin ang="5400000" scaled="1"/>
              </a:gradFill>
              <a:ln>
                <a:noFill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9" name="Rounded Rectangle 6">
                <a:extLst>
                  <a:ext uri="{FF2B5EF4-FFF2-40B4-BE49-F238E27FC236}">
                    <a16:creationId xmlns:a16="http://schemas.microsoft.com/office/drawing/2014/main" id="{E67D7DA0-FC64-442B-83AA-BFBC00AD4F94}"/>
                  </a:ext>
                </a:extLst>
              </p:cNvPr>
              <p:cNvSpPr/>
              <p:nvPr/>
            </p:nvSpPr>
            <p:spPr>
              <a:xfrm>
                <a:off x="3893302" y="1864643"/>
                <a:ext cx="574581" cy="1059551"/>
              </a:xfrm>
              <a:custGeom>
                <a:avLst/>
                <a:gdLst/>
                <a:ahLst/>
                <a:cxnLst/>
                <a:rect l="0" t="0" r="0" b="0"/>
                <a:pathLst>
                  <a:path w="576660" h="1063536">
                    <a:moveTo>
                      <a:pt x="52794" y="0"/>
                    </a:moveTo>
                    <a:cubicBezTo>
                      <a:pt x="275665" y="53505"/>
                      <a:pt x="452228" y="223266"/>
                      <a:pt x="514445" y="443865"/>
                    </a:cubicBezTo>
                    <a:cubicBezTo>
                      <a:pt x="576660" y="664464"/>
                      <a:pt x="514817" y="901463"/>
                      <a:pt x="352745" y="1063536"/>
                    </a:cubicBezTo>
                    <a:lnTo>
                      <a:pt x="192826" y="903616"/>
                    </a:lnTo>
                    <a:cubicBezTo>
                      <a:pt x="297016" y="799427"/>
                      <a:pt x="336773" y="647070"/>
                      <a:pt x="296777" y="505255"/>
                    </a:cubicBezTo>
                    <a:cubicBezTo>
                      <a:pt x="256781" y="363441"/>
                      <a:pt x="143275" y="254308"/>
                      <a:pt x="0" y="219912"/>
                    </a:cubicBezTo>
                    <a:lnTo>
                      <a:pt x="52794" y="0"/>
                    </a:lnTo>
                    <a:close/>
                  </a:path>
                </a:pathLst>
              </a:custGeom>
              <a:noFill/>
              <a:ln w="12804">
                <a:solidFill>
                  <a:srgbClr val="484848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0" name="Rounded Rectangle 7">
                <a:extLst>
                  <a:ext uri="{FF2B5EF4-FFF2-40B4-BE49-F238E27FC236}">
                    <a16:creationId xmlns:a16="http://schemas.microsoft.com/office/drawing/2014/main" id="{831DD3C4-A110-4152-8721-E1484E530D4E}"/>
                  </a:ext>
                </a:extLst>
              </p:cNvPr>
              <p:cNvSpPr/>
              <p:nvPr/>
            </p:nvSpPr>
            <p:spPr>
              <a:xfrm>
                <a:off x="3718946" y="2171698"/>
                <a:ext cx="162467" cy="384896"/>
              </a:xfrm>
              <a:custGeom>
                <a:avLst/>
                <a:gdLst/>
                <a:ahLst/>
                <a:cxnLst/>
                <a:rect l="0" t="0" r="0" b="0"/>
                <a:pathLst>
                  <a:path w="162602" h="383359">
                    <a:moveTo>
                      <a:pt x="148516" y="321201"/>
                    </a:moveTo>
                    <a:cubicBezTo>
                      <a:pt x="139280" y="359660"/>
                      <a:pt x="100616" y="383359"/>
                      <a:pt x="62157" y="374122"/>
                    </a:cubicBezTo>
                    <a:cubicBezTo>
                      <a:pt x="23698" y="364885"/>
                      <a:pt x="0" y="326221"/>
                      <a:pt x="9236" y="287762"/>
                    </a:cubicBezTo>
                    <a:cubicBezTo>
                      <a:pt x="9791" y="285440"/>
                      <a:pt x="10457" y="283169"/>
                      <a:pt x="11226" y="280958"/>
                    </a:cubicBezTo>
                    <a:lnTo>
                      <a:pt x="133150" y="15024"/>
                    </a:lnTo>
                    <a:cubicBezTo>
                      <a:pt x="140039" y="0"/>
                      <a:pt x="162602" y="5412"/>
                      <a:pt x="161919" y="21931"/>
                    </a:cubicBezTo>
                    <a:lnTo>
                      <a:pt x="149831" y="314235"/>
                    </a:lnTo>
                    <a:cubicBezTo>
                      <a:pt x="149507" y="316549"/>
                      <a:pt x="149071" y="318879"/>
                      <a:pt x="148516" y="321201"/>
                    </a:cubicBezTo>
                    <a:moveTo>
                      <a:pt x="49317" y="297358"/>
                    </a:moveTo>
                    <a:cubicBezTo>
                      <a:pt x="45390" y="313689"/>
                      <a:pt x="55455" y="330105"/>
                      <a:pt x="71778" y="334024"/>
                    </a:cubicBezTo>
                    <a:cubicBezTo>
                      <a:pt x="88109" y="337942"/>
                      <a:pt x="104526" y="327886"/>
                      <a:pt x="108444" y="311555"/>
                    </a:cubicBezTo>
                    <a:cubicBezTo>
                      <a:pt x="112363" y="295224"/>
                      <a:pt x="102306" y="278816"/>
                      <a:pt x="85975" y="274889"/>
                    </a:cubicBezTo>
                    <a:cubicBezTo>
                      <a:pt x="69652" y="270970"/>
                      <a:pt x="53236" y="281035"/>
                      <a:pt x="49317" y="297358"/>
                    </a:cubicBezTo>
                  </a:path>
                </a:pathLst>
              </a:custGeom>
              <a:gradFill rotWithShape="1">
                <a:gsLst>
                  <a:gs pos="0">
                    <a:srgbClr val="696969"/>
                  </a:gs>
                  <a:gs pos="100000">
                    <a:srgbClr val="484848"/>
                  </a:gs>
                </a:gsLst>
                <a:lin ang="5400000" scaled="1"/>
              </a:gradFill>
              <a:ln>
                <a:noFill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1" name="Rounded Rectangle 8">
                <a:extLst>
                  <a:ext uri="{FF2B5EF4-FFF2-40B4-BE49-F238E27FC236}">
                    <a16:creationId xmlns:a16="http://schemas.microsoft.com/office/drawing/2014/main" id="{3E94C1FE-3743-4500-8795-CA92EFAB252F}"/>
                  </a:ext>
                </a:extLst>
              </p:cNvPr>
              <p:cNvSpPr/>
              <p:nvPr/>
            </p:nvSpPr>
            <p:spPr>
              <a:xfrm>
                <a:off x="3718946" y="2171698"/>
                <a:ext cx="162467" cy="384896"/>
              </a:xfrm>
              <a:custGeom>
                <a:avLst/>
                <a:gdLst/>
                <a:ahLst/>
                <a:cxnLst/>
                <a:rect l="0" t="0" r="0" b="0"/>
                <a:pathLst>
                  <a:path w="162604" h="383357">
                    <a:moveTo>
                      <a:pt x="148512" y="321203"/>
                    </a:moveTo>
                    <a:cubicBezTo>
                      <a:pt x="139278" y="359664"/>
                      <a:pt x="100614" y="383357"/>
                      <a:pt x="62153" y="374124"/>
                    </a:cubicBezTo>
                    <a:cubicBezTo>
                      <a:pt x="23693" y="364890"/>
                      <a:pt x="0" y="326226"/>
                      <a:pt x="9233" y="287765"/>
                    </a:cubicBezTo>
                    <a:cubicBezTo>
                      <a:pt x="9791" y="285442"/>
                      <a:pt x="10456" y="283172"/>
                      <a:pt x="11223" y="280960"/>
                    </a:cubicBezTo>
                    <a:lnTo>
                      <a:pt x="133150" y="15028"/>
                    </a:lnTo>
                    <a:cubicBezTo>
                      <a:pt x="140041" y="0"/>
                      <a:pt x="162604" y="5416"/>
                      <a:pt x="161921" y="21935"/>
                    </a:cubicBezTo>
                    <a:lnTo>
                      <a:pt x="149828" y="314236"/>
                    </a:lnTo>
                    <a:cubicBezTo>
                      <a:pt x="149508" y="316555"/>
                      <a:pt x="149070" y="318879"/>
                      <a:pt x="148512" y="321203"/>
                    </a:cubicBezTo>
                    <a:close/>
                    <a:moveTo>
                      <a:pt x="49313" y="297361"/>
                    </a:moveTo>
                    <a:cubicBezTo>
                      <a:pt x="45393" y="313690"/>
                      <a:pt x="55452" y="330104"/>
                      <a:pt x="71780" y="334025"/>
                    </a:cubicBezTo>
                    <a:cubicBezTo>
                      <a:pt x="88109" y="337945"/>
                      <a:pt x="104523" y="327886"/>
                      <a:pt x="108444" y="311557"/>
                    </a:cubicBezTo>
                    <a:cubicBezTo>
                      <a:pt x="112364" y="295230"/>
                      <a:pt x="102305" y="278814"/>
                      <a:pt x="85976" y="274894"/>
                    </a:cubicBezTo>
                    <a:cubicBezTo>
                      <a:pt x="69648" y="270974"/>
                      <a:pt x="53233" y="281034"/>
                      <a:pt x="49313" y="297361"/>
                    </a:cubicBezTo>
                    <a:close/>
                  </a:path>
                </a:pathLst>
              </a:custGeom>
              <a:noFill/>
              <a:ln w="12804">
                <a:solidFill>
                  <a:srgbClr val="484848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2" name="Rounded Rectangle 23">
                <a:extLst>
                  <a:ext uri="{FF2B5EF4-FFF2-40B4-BE49-F238E27FC236}">
                    <a16:creationId xmlns:a16="http://schemas.microsoft.com/office/drawing/2014/main" id="{F10FC354-FC28-436D-B3C1-DB73C341E6A9}"/>
                  </a:ext>
                </a:extLst>
              </p:cNvPr>
              <p:cNvSpPr/>
              <p:nvPr/>
            </p:nvSpPr>
            <p:spPr>
              <a:xfrm>
                <a:off x="3108701" y="1795448"/>
                <a:ext cx="836114" cy="1128747"/>
              </a:xfrm>
              <a:custGeom>
                <a:avLst/>
                <a:gdLst/>
                <a:ahLst/>
                <a:cxnLst/>
                <a:rect l="0" t="0" r="0" b="0"/>
                <a:pathLst>
                  <a:path w="838881" h="1129726">
                    <a:moveTo>
                      <a:pt x="243276" y="1129726"/>
                    </a:moveTo>
                    <a:cubicBezTo>
                      <a:pt x="42787" y="929236"/>
                      <a:pt x="0" y="619917"/>
                      <a:pt x="138545" y="372525"/>
                    </a:cubicBezTo>
                    <a:cubicBezTo>
                      <a:pt x="277083" y="125142"/>
                      <a:pt x="563181" y="0"/>
                      <a:pt x="838881" y="66195"/>
                    </a:cubicBezTo>
                    <a:lnTo>
                      <a:pt x="786089" y="286106"/>
                    </a:lnTo>
                    <a:cubicBezTo>
                      <a:pt x="608853" y="243550"/>
                      <a:pt x="424925" y="324002"/>
                      <a:pt x="335868" y="483036"/>
                    </a:cubicBezTo>
                    <a:cubicBezTo>
                      <a:pt x="246802" y="642071"/>
                      <a:pt x="274308" y="840921"/>
                      <a:pt x="403199" y="969812"/>
                    </a:cubicBezTo>
                    <a:lnTo>
                      <a:pt x="243276" y="1129726"/>
                    </a:lnTo>
                  </a:path>
                </a:pathLst>
              </a:custGeom>
              <a:gradFill rotWithShape="1">
                <a:gsLst>
                  <a:gs pos="0">
                    <a:srgbClr val="FFC188"/>
                  </a:gs>
                  <a:gs pos="100000">
                    <a:srgbClr val="FA963A"/>
                  </a:gs>
                </a:gsLst>
                <a:lin ang="5400000" scaled="1"/>
              </a:gradFill>
              <a:ln>
                <a:noFill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3" name="Rounded Rectangle 24">
                <a:extLst>
                  <a:ext uri="{FF2B5EF4-FFF2-40B4-BE49-F238E27FC236}">
                    <a16:creationId xmlns:a16="http://schemas.microsoft.com/office/drawing/2014/main" id="{E2C10A3E-B5E2-4942-9869-6CB4FAD523DD}"/>
                  </a:ext>
                </a:extLst>
              </p:cNvPr>
              <p:cNvSpPr/>
              <p:nvPr/>
            </p:nvSpPr>
            <p:spPr>
              <a:xfrm>
                <a:off x="3108701" y="1795448"/>
                <a:ext cx="836114" cy="1128747"/>
              </a:xfrm>
              <a:custGeom>
                <a:avLst/>
                <a:gdLst/>
                <a:ahLst/>
                <a:cxnLst/>
                <a:rect l="0" t="0" r="0" b="0"/>
                <a:pathLst>
                  <a:path w="838880" h="1129724">
                    <a:moveTo>
                      <a:pt x="243273" y="1129724"/>
                    </a:moveTo>
                    <a:cubicBezTo>
                      <a:pt x="42784" y="929234"/>
                      <a:pt x="0" y="619910"/>
                      <a:pt x="138541" y="372526"/>
                    </a:cubicBezTo>
                    <a:cubicBezTo>
                      <a:pt x="277082" y="125142"/>
                      <a:pt x="563178" y="0"/>
                      <a:pt x="838880" y="66188"/>
                    </a:cubicBezTo>
                    <a:lnTo>
                      <a:pt x="786086" y="286100"/>
                    </a:lnTo>
                    <a:cubicBezTo>
                      <a:pt x="608847" y="243547"/>
                      <a:pt x="424925" y="323995"/>
                      <a:pt x="335861" y="483030"/>
                    </a:cubicBezTo>
                    <a:cubicBezTo>
                      <a:pt x="246798" y="642064"/>
                      <a:pt x="274303" y="840918"/>
                      <a:pt x="403193" y="969805"/>
                    </a:cubicBezTo>
                    <a:lnTo>
                      <a:pt x="243273" y="1129724"/>
                    </a:lnTo>
                    <a:close/>
                  </a:path>
                </a:pathLst>
              </a:custGeom>
              <a:noFill/>
              <a:ln w="12804">
                <a:solidFill>
                  <a:srgbClr val="484848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1600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DF24247-8F87-466D-B289-8A2C4CBDFD81}"/>
                  </a:ext>
                </a:extLst>
              </p:cNvPr>
              <p:cNvSpPr txBox="1"/>
              <p:nvPr/>
            </p:nvSpPr>
            <p:spPr>
              <a:xfrm>
                <a:off x="2329710" y="3205298"/>
                <a:ext cx="2936979" cy="7546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ru-RU" sz="900" b="0" dirty="0">
                    <a:solidFill>
                      <a:schemeClr val="bg1"/>
                    </a:solidFill>
                    <a:latin typeface="+mn-lt"/>
                  </a:rPr>
                  <a:t>Сокращение затрат на
ведение НСИ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3F72714-E08C-4D00-8609-BCB4CF366B30}"/>
                  </a:ext>
                </a:extLst>
              </p:cNvPr>
              <p:cNvSpPr txBox="1"/>
              <p:nvPr/>
            </p:nvSpPr>
            <p:spPr>
              <a:xfrm>
                <a:off x="3430076" y="2798778"/>
                <a:ext cx="736246" cy="5030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ru-RU" sz="1200" b="0" dirty="0">
                    <a:solidFill>
                      <a:schemeClr val="bg1"/>
                    </a:solidFill>
                    <a:latin typeface="+mn-lt"/>
                  </a:rPr>
                  <a:t>55%</a:t>
                </a:r>
              </a:p>
            </p:txBody>
          </p:sp>
        </p:grpSp>
      </p:grpSp>
      <p:sp>
        <p:nvSpPr>
          <p:cNvPr id="98" name="TextBox 10">
            <a:extLst>
              <a:ext uri="{FF2B5EF4-FFF2-40B4-BE49-F238E27FC236}">
                <a16:creationId xmlns:a16="http://schemas.microsoft.com/office/drawing/2014/main" id="{D6BDDAC1-3B3A-42BE-BC14-CD7608A93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440" y="1160918"/>
            <a:ext cx="1787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0" dirty="0">
                <a:solidFill>
                  <a:srgbClr val="FFFF00"/>
                </a:solidFill>
                <a:latin typeface="Futura PT Demi" panose="020B0702020204020303" pitchFamily="34" charset="0"/>
              </a:rPr>
              <a:t>Эффект от внедрения</a:t>
            </a:r>
            <a:endParaRPr lang="en-US" altLang="ru-RU" sz="1600" b="0" dirty="0">
              <a:solidFill>
                <a:srgbClr val="FFFF00"/>
              </a:solidFill>
              <a:latin typeface="Futura PT Demi" panose="020B0702020204020303" pitchFamily="34" charset="0"/>
            </a:endParaRPr>
          </a:p>
          <a:p>
            <a:pPr algn="ctr"/>
            <a:r>
              <a:rPr lang="ru-RU" altLang="ru-RU" sz="1600" b="0" dirty="0">
                <a:solidFill>
                  <a:srgbClr val="FFFF00"/>
                </a:solidFill>
                <a:latin typeface="Futura PT Demi" panose="020B0702020204020303" pitchFamily="34" charset="0"/>
              </a:rPr>
              <a:t> 1С:</a:t>
            </a:r>
            <a:r>
              <a:rPr lang="en-US" altLang="ru-RU" sz="1600" b="0" dirty="0">
                <a:solidFill>
                  <a:srgbClr val="FFFF00"/>
                </a:solidFill>
                <a:latin typeface="Futura PT Demi" panose="020B0702020204020303" pitchFamily="34" charset="0"/>
              </a:rPr>
              <a:t>MDM</a:t>
            </a:r>
            <a:endParaRPr lang="ru-RU" altLang="ru-RU" sz="1600" b="0" dirty="0">
              <a:solidFill>
                <a:srgbClr val="FFFF00"/>
              </a:solidFill>
              <a:latin typeface="Futura PT Demi" panose="020B0702020204020303" pitchFamily="34" charset="0"/>
            </a:endParaRPr>
          </a:p>
        </p:txBody>
      </p:sp>
      <p:sp>
        <p:nvSpPr>
          <p:cNvPr id="99" name="TextBox 10">
            <a:extLst>
              <a:ext uri="{FF2B5EF4-FFF2-40B4-BE49-F238E27FC236}">
                <a16:creationId xmlns:a16="http://schemas.microsoft.com/office/drawing/2014/main" id="{0CC343D3-0606-4FD8-877F-BD9FA528E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040" y="6179005"/>
            <a:ext cx="2033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0" dirty="0">
                <a:solidFill>
                  <a:schemeClr val="bg1"/>
                </a:solidFill>
                <a:latin typeface="Futura PT Demi" panose="020B0702020204020303" pitchFamily="34" charset="0"/>
              </a:rPr>
              <a:t>По данным внедрений конкурса 1С:Проект года</a:t>
            </a:r>
          </a:p>
        </p:txBody>
      </p: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921078F0-045A-4160-8C43-6575B5F05CA5}"/>
              </a:ext>
            </a:extLst>
          </p:cNvPr>
          <p:cNvGrpSpPr>
            <a:grpSpLocks noChangeAspect="1"/>
          </p:cNvGrpSpPr>
          <p:nvPr/>
        </p:nvGrpSpPr>
        <p:grpSpPr>
          <a:xfrm>
            <a:off x="7635349" y="3698101"/>
            <a:ext cx="3492920" cy="3045655"/>
            <a:chOff x="510504" y="2524158"/>
            <a:chExt cx="4723200" cy="4118400"/>
          </a:xfrm>
        </p:grpSpPr>
        <p:sp>
          <p:nvSpPr>
            <p:cNvPr id="103" name="Прямоугольник: скругленные углы 4">
              <a:extLst>
                <a:ext uri="{FF2B5EF4-FFF2-40B4-BE49-F238E27FC236}">
                  <a16:creationId xmlns:a16="http://schemas.microsoft.com/office/drawing/2014/main" id="{62598692-96AF-4F12-B5D6-4D013536D72C}"/>
                </a:ext>
              </a:extLst>
            </p:cNvPr>
            <p:cNvSpPr/>
            <p:nvPr/>
          </p:nvSpPr>
          <p:spPr bwMode="auto">
            <a:xfrm>
              <a:off x="510504" y="2524158"/>
              <a:ext cx="4723200" cy="4118400"/>
            </a:xfrm>
            <a:prstGeom prst="roundRect">
              <a:avLst>
                <a:gd name="adj" fmla="val 3318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89997" tIns="46798" rIns="89997" bIns="46798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80974" indent="-380974" defTabSz="914337" fontAlgn="base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buSzPct val="120000"/>
                <a:buBlip>
                  <a:blip r:embed="rId2"/>
                </a:buBlip>
              </a:pPr>
              <a:endParaRPr lang="ru-RU" sz="2100">
                <a:solidFill>
                  <a:srgbClr val="0066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2640F133-ED19-4D26-B9B8-34187522B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160" y="2586760"/>
              <a:ext cx="4581664" cy="3993194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B28361-A624-49FC-B58E-388FC1460F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9" y="3885263"/>
            <a:ext cx="3253641" cy="27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2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46FA3-37B3-4F88-2B1C-272B2ACB3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462B411-A1BC-9E15-2C1D-BF6785255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/>
              <a:t>1С:</a:t>
            </a:r>
            <a:r>
              <a:rPr lang="en-US" altLang="ru-RU" sz="2800" dirty="0"/>
              <a:t>ERP</a:t>
            </a:r>
            <a:endParaRPr lang="ru-RU" altLang="ru-RU" sz="2800" dirty="0"/>
          </a:p>
        </p:txBody>
      </p:sp>
      <p:pic>
        <p:nvPicPr>
          <p:cNvPr id="4" name="Рисунок 2" descr="Изображение выглядит как текст, снимок экрана, диаграм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756F3D9C-8315-4913-A7D2-BCB0036BF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629" y="3837992"/>
            <a:ext cx="5704136" cy="2767835"/>
          </a:xfrm>
          <a:prstGeom prst="roundRect">
            <a:avLst>
              <a:gd name="adj" fmla="val 3364"/>
            </a:avLst>
          </a:prstGeom>
          <a:solidFill>
            <a:srgbClr val="FFFFFF">
              <a:shade val="8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BA2E4C1-5A8F-4E1C-8036-7F20A6113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25" y="1071615"/>
            <a:ext cx="5143354" cy="540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88900" eaLnBrk="1" hangingPunct="1">
              <a:buFontTx/>
              <a:buNone/>
            </a:pPr>
            <a:r>
              <a:rPr lang="ru-RU" altLang="ru-RU" sz="2000" kern="0" dirty="0">
                <a:solidFill>
                  <a:srgbClr val="FFFF00"/>
                </a:solidFill>
              </a:rPr>
              <a:t>Тесты на 30 000 пользователей</a:t>
            </a:r>
          </a:p>
          <a:p>
            <a:pPr eaLnBrk="1" hangingPunct="1"/>
            <a:r>
              <a:rPr lang="ru-RU" altLang="ru-RU" sz="1600" kern="0" dirty="0">
                <a:solidFill>
                  <a:srgbClr val="FFFF00"/>
                </a:solidFill>
              </a:rPr>
              <a:t>Февр. 2025 успешный тест 1С:ERP на 30 000 одновременно работающих пользователей </a:t>
            </a:r>
            <a:r>
              <a:rPr lang="ru-RU" altLang="ru-RU" sz="1600" kern="0" dirty="0"/>
              <a:t>в единой информационной базе на СУБД </a:t>
            </a:r>
            <a:r>
              <a:rPr lang="ru-RU" altLang="ru-RU" sz="1600" kern="0" dirty="0" err="1"/>
              <a:t>PostgreSQL</a:t>
            </a:r>
            <a:r>
              <a:rPr lang="ru-RU" altLang="ru-RU" sz="1600" kern="0" dirty="0"/>
              <a:t> от 1С под управлением Linux</a:t>
            </a:r>
          </a:p>
          <a:p>
            <a:pPr marL="361950" indent="-361950" eaLnBrk="1" hangingPunct="1"/>
            <a:r>
              <a:rPr lang="ru-RU" altLang="ru-RU" sz="1600" kern="0" dirty="0">
                <a:solidFill>
                  <a:srgbClr val="FFFF00"/>
                </a:solidFill>
              </a:rPr>
              <a:t>Май 2025 М. </a:t>
            </a:r>
            <a:r>
              <a:rPr lang="ru-RU" altLang="ru-RU" sz="1600" kern="0" dirty="0" err="1">
                <a:solidFill>
                  <a:srgbClr val="FFFF00"/>
                </a:solidFill>
              </a:rPr>
              <a:t>Мишустин</a:t>
            </a:r>
            <a:r>
              <a:rPr lang="ru-RU" altLang="ru-RU" sz="1600" kern="0" dirty="0">
                <a:solidFill>
                  <a:srgbClr val="FFFF00"/>
                </a:solidFill>
              </a:rPr>
              <a:t>, ЦИПР, пленарное заседание: «…производительность нашей ведущей системы управления ресурсами предприятия выросла в 10 раз и уже соответствует показателям лучших международных практик. </a:t>
            </a:r>
            <a:r>
              <a:rPr lang="ru-RU" altLang="ru-RU" sz="1600" kern="0" dirty="0"/>
              <a:t>Теперь одновременно работать с одной базой могут более чем 30 тысяч пользователей в режиме совершения сложных операций…»</a:t>
            </a:r>
            <a:endParaRPr lang="en-US" altLang="ru-RU" sz="1600" kern="0" dirty="0"/>
          </a:p>
          <a:p>
            <a:pPr eaLnBrk="1" hangingPunct="1"/>
            <a:r>
              <a:rPr lang="ru-RU" altLang="ru-RU" sz="1600" kern="0" dirty="0">
                <a:solidFill>
                  <a:srgbClr val="FFFF00"/>
                </a:solidFill>
              </a:rPr>
              <a:t>Окт. 2025 АНО «НЦК ИСУ» совместно с «ИТ-Экспертиза» успешно повторили нагрузочный тест на 30 тыс. пользователей 1С:ERP на машине баз данных </a:t>
            </a:r>
            <a:r>
              <a:rPr lang="ru-RU" altLang="ru-RU" sz="1600" kern="0" dirty="0" err="1">
                <a:solidFill>
                  <a:srgbClr val="FFFF00"/>
                </a:solidFill>
              </a:rPr>
              <a:t>Tantor</a:t>
            </a:r>
            <a:r>
              <a:rPr lang="ru-RU" altLang="ru-RU" sz="1600" kern="0" dirty="0">
                <a:solidFill>
                  <a:srgbClr val="FFFF00"/>
                </a:solidFill>
              </a:rPr>
              <a:t> </a:t>
            </a:r>
            <a:r>
              <a:rPr lang="ru-RU" altLang="ru-RU" sz="1600" kern="0" dirty="0" err="1">
                <a:solidFill>
                  <a:srgbClr val="FFFF00"/>
                </a:solidFill>
              </a:rPr>
              <a:t>XData</a:t>
            </a:r>
            <a:r>
              <a:rPr lang="ru-RU" altLang="ru-RU" sz="1600" kern="0" dirty="0">
                <a:solidFill>
                  <a:srgbClr val="FFFF00"/>
                </a:solidFill>
              </a:rPr>
              <a:t> 2Y, использующей СУБД </a:t>
            </a:r>
            <a:r>
              <a:rPr lang="ru-RU" altLang="ru-RU" sz="1600" kern="0" dirty="0" err="1">
                <a:solidFill>
                  <a:srgbClr val="FFFF00"/>
                </a:solidFill>
              </a:rPr>
              <a:t>Tantor</a:t>
            </a:r>
            <a:r>
              <a:rPr lang="ru-RU" altLang="ru-RU" sz="1600" kern="0" dirty="0">
                <a:solidFill>
                  <a:srgbClr val="FFFF00"/>
                </a:solidFill>
              </a:rPr>
              <a:t> </a:t>
            </a:r>
            <a:r>
              <a:rPr lang="ru-RU" altLang="ru-RU" sz="1600" kern="0" dirty="0" err="1">
                <a:solidFill>
                  <a:srgbClr val="FFFF00"/>
                </a:solidFill>
              </a:rPr>
              <a:t>Postgres</a:t>
            </a:r>
            <a:r>
              <a:rPr lang="ru-RU" altLang="ru-RU" sz="1600" kern="0" dirty="0">
                <a:solidFill>
                  <a:srgbClr val="FFFF00"/>
                </a:solidFill>
              </a:rPr>
              <a:t>.</a:t>
            </a:r>
            <a:r>
              <a:rPr lang="ru-RU" altLang="ru-RU" sz="1600" kern="0" dirty="0"/>
              <a:t> Испытания подтвердили готовность отечественного технологического стека к промышленной эксплуатации на уровне крупнейших российских предприятий</a:t>
            </a:r>
          </a:p>
          <a:p>
            <a:pPr marL="0" indent="0" eaLnBrk="1" hangingPunct="1">
              <a:buFontTx/>
              <a:buNone/>
            </a:pPr>
            <a:endParaRPr lang="ru-RU" altLang="ru-RU" kern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03732A4-49A5-4723-B892-7DED0A43E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841" y="1071202"/>
            <a:ext cx="6638142" cy="266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85725" eaLnBrk="1" hangingPunct="1">
              <a:buNone/>
            </a:pPr>
            <a:r>
              <a:rPr lang="ru-RU" altLang="ru-RU" sz="2000" kern="0" dirty="0">
                <a:solidFill>
                  <a:srgbClr val="FFFF00"/>
                </a:solidFill>
              </a:rPr>
              <a:t>Развитие</a:t>
            </a:r>
            <a:endParaRPr lang="en-US" altLang="ru-RU" sz="2000" kern="0" dirty="0">
              <a:solidFill>
                <a:srgbClr val="FFFF00"/>
              </a:solidFill>
            </a:endParaRPr>
          </a:p>
          <a:p>
            <a:pPr eaLnBrk="1" hangingPunct="1"/>
            <a:r>
              <a:rPr lang="ru-RU" altLang="ru-RU" sz="1600" kern="0" dirty="0">
                <a:solidFill>
                  <a:srgbClr val="FFFF00"/>
                </a:solidFill>
              </a:rPr>
              <a:t>Редактирование технологического процесса партии</a:t>
            </a:r>
          </a:p>
          <a:p>
            <a:pPr eaLnBrk="1" hangingPunct="1"/>
            <a:r>
              <a:rPr lang="ru-RU" altLang="ru-RU" sz="1600" kern="0" dirty="0" err="1"/>
              <a:t>Среднескользящая</a:t>
            </a:r>
            <a:r>
              <a:rPr lang="ru-RU" altLang="ru-RU" sz="1600" kern="0" dirty="0"/>
              <a:t> оценки стоимости</a:t>
            </a:r>
          </a:p>
          <a:p>
            <a:pPr eaLnBrk="1" hangingPunct="1"/>
            <a:r>
              <a:rPr lang="ru-RU" altLang="ru-RU" sz="1600" kern="0" dirty="0">
                <a:solidFill>
                  <a:srgbClr val="FFFF00"/>
                </a:solidFill>
              </a:rPr>
              <a:t>Интеграция с ИС маркировки и прослеживания, </a:t>
            </a:r>
            <a:br>
              <a:rPr lang="ru-RU" altLang="ru-RU" sz="1600" kern="0" dirty="0"/>
            </a:br>
            <a:r>
              <a:rPr lang="ru-RU" altLang="ru-RU" sz="1600" kern="0" dirty="0"/>
              <a:t>поддержка новых видов продукции </a:t>
            </a:r>
          </a:p>
          <a:p>
            <a:pPr eaLnBrk="1" hangingPunct="1"/>
            <a:r>
              <a:rPr lang="ru-RU" altLang="ru-RU" sz="1600" kern="0" dirty="0"/>
              <a:t>Интеграция с торговой площадкой </a:t>
            </a:r>
            <a:r>
              <a:rPr lang="ru-RU" altLang="ru-RU" sz="1600" kern="0" dirty="0" err="1"/>
              <a:t>Wildberies</a:t>
            </a:r>
            <a:endParaRPr lang="ru-RU" altLang="ru-RU" sz="1600" kern="0" dirty="0"/>
          </a:p>
          <a:p>
            <a:pPr eaLnBrk="1" hangingPunct="1"/>
            <a:r>
              <a:rPr lang="ru-RU" altLang="ru-RU" sz="1600" kern="0" dirty="0"/>
              <a:t>Рефакторинг кода фоновых заданий для дальнейшего повышения производительности</a:t>
            </a:r>
          </a:p>
          <a:p>
            <a:pPr eaLnBrk="1" hangingPunct="1"/>
            <a:r>
              <a:rPr lang="ru-RU" altLang="ru-RU" sz="1600" kern="0" dirty="0"/>
              <a:t>Отчеты в 1С:Аналитике:</a:t>
            </a:r>
            <a:endParaRPr lang="ru-RU" altLang="ru-RU" kern="0" dirty="0"/>
          </a:p>
        </p:txBody>
      </p:sp>
    </p:spTree>
    <p:extLst>
      <p:ext uri="{BB962C8B-B14F-4D97-AF65-F5344CB8AC3E}">
        <p14:creationId xmlns:p14="http://schemas.microsoft.com/office/powerpoint/2010/main" val="315282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59AD2-8C14-CF64-886C-38EA0897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4DC772B-AD91-3D14-E2F4-C395B42055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/>
              <a:t>1С:Управление холдингом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5387ED-0B31-4F59-BB0E-9492D7FDA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24" y="1178295"/>
            <a:ext cx="4752051" cy="540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88900" indent="0" eaLnBrk="1" hangingPunct="1">
              <a:spcBef>
                <a:spcPts val="600"/>
              </a:spcBef>
              <a:spcAft>
                <a:spcPts val="300"/>
              </a:spcAft>
              <a:buFontTx/>
              <a:buNone/>
            </a:pPr>
            <a:r>
              <a:rPr lang="ru-RU" altLang="ru-RU" sz="2000" kern="0" dirty="0">
                <a:solidFill>
                  <a:srgbClr val="FFFF00"/>
                </a:solidFill>
              </a:rPr>
              <a:t>1С:</a:t>
            </a:r>
            <a:r>
              <a:rPr lang="ru-RU" altLang="ru-RU" sz="2000" dirty="0">
                <a:solidFill>
                  <a:srgbClr val="FFFF00"/>
                </a:solidFill>
              </a:rPr>
              <a:t>Управление холдингом 3.3, </a:t>
            </a:r>
            <a:r>
              <a:rPr lang="ru-RU" altLang="ru-RU" sz="2000" dirty="0"/>
              <a:t>развитие:</a:t>
            </a:r>
            <a:endParaRPr lang="ru-RU" altLang="ru-RU" sz="2000" kern="0" dirty="0"/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ru-RU" altLang="ru-RU" sz="1600" kern="0" dirty="0">
                <a:solidFill>
                  <a:srgbClr val="FFFF00"/>
                </a:solidFill>
              </a:rPr>
              <a:t>Управления ликвидностью в условиях санкций, контроля расходов 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ru-RU" altLang="ru-RU" sz="1600" kern="0" dirty="0">
                <a:solidFill>
                  <a:srgbClr val="FFFF00"/>
                </a:solidFill>
              </a:rPr>
              <a:t>Оптимизации корпоративных закупочных процессов</a:t>
            </a:r>
            <a:r>
              <a:rPr lang="ru-RU" altLang="ru-RU" sz="1600" kern="0" dirty="0"/>
              <a:t>, в т.ч. для 223-ФЗ, интеграция с </a:t>
            </a:r>
            <a:r>
              <a:rPr lang="ru-RU" altLang="ru-RU" sz="1600" kern="0" dirty="0">
                <a:solidFill>
                  <a:srgbClr val="FFFF00"/>
                </a:solidFill>
              </a:rPr>
              <a:t>ЭТП</a:t>
            </a:r>
            <a:r>
              <a:rPr lang="ru-RU" altLang="ru-RU" sz="1600" kern="0" dirty="0"/>
              <a:t> </a:t>
            </a:r>
            <a:r>
              <a:rPr lang="en-US" altLang="ru-RU" sz="1600" kern="0" dirty="0" err="1">
                <a:solidFill>
                  <a:srgbClr val="FFFF00"/>
                </a:solidFill>
              </a:rPr>
              <a:t>Bidzaar</a:t>
            </a:r>
            <a:endParaRPr lang="ru-RU" altLang="ru-RU" sz="1600" kern="0" dirty="0">
              <a:solidFill>
                <a:srgbClr val="FFFF00"/>
              </a:solidFill>
            </a:endParaRP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ru-RU" altLang="ru-RU" sz="1600" kern="0" dirty="0"/>
              <a:t>Управленческого учета и МСФО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ru-RU" altLang="ru-RU" sz="1600" kern="0" dirty="0"/>
              <a:t>Повышения удобства и производительности бюджетирования, </a:t>
            </a:r>
            <a:r>
              <a:rPr lang="ru-RU" altLang="ru-RU" sz="1600" kern="0" dirty="0">
                <a:solidFill>
                  <a:srgbClr val="FFFF00"/>
                </a:solidFill>
              </a:rPr>
              <a:t>интеграции с 1С:Аналитика,1С:Шина</a:t>
            </a:r>
          </a:p>
          <a:p>
            <a:pPr marL="0" indent="0" eaLnBrk="1" hangingPunct="1">
              <a:spcBef>
                <a:spcPts val="600"/>
              </a:spcBef>
              <a:spcAft>
                <a:spcPts val="300"/>
              </a:spcAft>
              <a:buFontTx/>
              <a:buNone/>
            </a:pPr>
            <a:endParaRPr lang="ru-RU" altLang="ru-RU" kern="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BA63EE-A483-4B87-8AF0-F5272AF14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756" y="1178295"/>
            <a:ext cx="6631922" cy="560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88900" indent="0" eaLnBrk="1" hangingPunct="1">
              <a:buFontTx/>
              <a:buNone/>
            </a:pPr>
            <a:r>
              <a:rPr lang="ru-RU" altLang="ru-RU" sz="2000" kern="0" dirty="0">
                <a:solidFill>
                  <a:srgbClr val="FFFF00"/>
                </a:solidFill>
              </a:rPr>
              <a:t>1С:</a:t>
            </a:r>
            <a:r>
              <a:rPr lang="en-US" altLang="ru-RU" sz="2000" kern="0" dirty="0">
                <a:solidFill>
                  <a:srgbClr val="FFFF00"/>
                </a:solidFill>
              </a:rPr>
              <a:t>ERP. </a:t>
            </a:r>
            <a:r>
              <a:rPr lang="ru-RU" altLang="ru-RU" sz="2000" dirty="0">
                <a:solidFill>
                  <a:srgbClr val="FFFF00"/>
                </a:solidFill>
              </a:rPr>
              <a:t>Управление холдингом 3.3</a:t>
            </a:r>
            <a:endParaRPr lang="ru-RU" altLang="ru-RU" sz="2000" kern="0" dirty="0">
              <a:solidFill>
                <a:srgbClr val="FFFF00"/>
              </a:solidFill>
            </a:endParaRPr>
          </a:p>
          <a:p>
            <a:pPr eaLnBrk="1" hangingPunct="1"/>
            <a:r>
              <a:rPr lang="ru-RU" altLang="ru-RU" sz="1600" kern="0" dirty="0"/>
              <a:t>Готовится к выпуску </a:t>
            </a:r>
            <a:r>
              <a:rPr lang="ru-RU" altLang="ru-RU" sz="1600" kern="0" dirty="0">
                <a:solidFill>
                  <a:srgbClr val="FFFF00"/>
                </a:solidFill>
              </a:rPr>
              <a:t>в ноябре 2025</a:t>
            </a:r>
            <a:endParaRPr lang="ru-RU" altLang="ru-RU" kern="0" dirty="0">
              <a:solidFill>
                <a:srgbClr val="FFFF00"/>
              </a:solidFill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BA06E7C7-3764-4DE4-A7DD-09E203FD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76" y="2263325"/>
            <a:ext cx="8928101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30059C7-C107-4F0C-8CDD-0574E76AB022}"/>
              </a:ext>
            </a:extLst>
          </p:cNvPr>
          <p:cNvSpPr txBox="1">
            <a:spLocks/>
          </p:cNvSpPr>
          <p:nvPr/>
        </p:nvSpPr>
        <p:spPr bwMode="auto">
          <a:xfrm>
            <a:off x="9049281" y="2367403"/>
            <a:ext cx="2737146" cy="95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8" rIns="121896" bIns="60948" anchor="ctr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8775" indent="-179388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19138" indent="-179388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98525" indent="-1778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55725" indent="-177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12925" indent="-177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70125" indent="-177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27325" indent="-177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+mn-lt"/>
              </a:rPr>
              <a:t>Цифровизация бизнеса на 3-х уровнях в едином продукте</a:t>
            </a:r>
          </a:p>
        </p:txBody>
      </p:sp>
    </p:spTree>
    <p:extLst>
      <p:ext uri="{BB962C8B-B14F-4D97-AF65-F5344CB8AC3E}">
        <p14:creationId xmlns:p14="http://schemas.microsoft.com/office/powerpoint/2010/main" val="36838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7D720-AC73-1785-3395-A56F608DE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>
            <a:extLst>
              <a:ext uri="{FF2B5EF4-FFF2-40B4-BE49-F238E27FC236}">
                <a16:creationId xmlns:a16="http://schemas.microsoft.com/office/drawing/2014/main" id="{4CD801AE-48DD-0A0A-2F59-3DE3771DF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662" y="2085325"/>
            <a:ext cx="184730" cy="126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>
            <a:lvl1pPr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br>
              <a:rPr lang="ru-RU" altLang="ru-RU" sz="2539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en-US" altLang="ru-RU" sz="2539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endParaRPr lang="ru-RU" altLang="ru-RU" sz="2539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125" name="Заголовок 1">
            <a:extLst>
              <a:ext uri="{FF2B5EF4-FFF2-40B4-BE49-F238E27FC236}">
                <a16:creationId xmlns:a16="http://schemas.microsoft.com/office/drawing/2014/main" id="{39DF2BFC-1122-B6AC-5E40-F48BA32F1E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1176" y="114244"/>
            <a:ext cx="10410824" cy="1081958"/>
          </a:xfrm>
        </p:spPr>
        <p:txBody>
          <a:bodyPr/>
          <a:lstStyle/>
          <a:p>
            <a:r>
              <a:rPr lang="ru-RU" altLang="ru-RU" sz="2800" dirty="0"/>
              <a:t>Зарплата и управление персоналом</a:t>
            </a:r>
          </a:p>
        </p:txBody>
      </p:sp>
      <p:sp>
        <p:nvSpPr>
          <p:cNvPr id="5126" name="Объект 2">
            <a:extLst>
              <a:ext uri="{FF2B5EF4-FFF2-40B4-BE49-F238E27FC236}">
                <a16:creationId xmlns:a16="http://schemas.microsoft.com/office/drawing/2014/main" id="{BB8B5CA6-44A4-5495-556C-E056A8043CE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85751" y="1155213"/>
            <a:ext cx="6118974" cy="350395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ru-RU" altLang="ru-RU" sz="1600" dirty="0">
                <a:solidFill>
                  <a:srgbClr val="FFFF00"/>
                </a:solidFill>
              </a:rPr>
              <a:t>ЗУП КОРП – флагманский </a:t>
            </a:r>
            <a:r>
              <a:rPr lang="en-US" altLang="ru-RU" sz="1600" dirty="0">
                <a:solidFill>
                  <a:srgbClr val="FFFF00"/>
                </a:solidFill>
              </a:rPr>
              <a:t>HR-</a:t>
            </a:r>
            <a:r>
              <a:rPr lang="ru-RU" altLang="ru-RU" sz="1600" dirty="0">
                <a:solidFill>
                  <a:srgbClr val="FFFF00"/>
                </a:solidFill>
              </a:rPr>
              <a:t>продукт «1С»</a:t>
            </a:r>
            <a:r>
              <a:rPr lang="ru-RU" altLang="ru-RU" sz="1600" dirty="0"/>
              <a:t>, блок </a:t>
            </a:r>
            <a:r>
              <a:rPr lang="en-US" altLang="ru-RU" sz="1600" dirty="0"/>
              <a:t>HR</a:t>
            </a:r>
            <a:r>
              <a:rPr lang="ru-RU" altLang="ru-RU" sz="1600" dirty="0"/>
              <a:t> - его самая динамично развивающаяся часть. </a:t>
            </a:r>
            <a:br>
              <a:rPr lang="ru-RU" altLang="ru-RU" sz="1600" dirty="0"/>
            </a:br>
            <a:r>
              <a:rPr lang="ru-RU" altLang="ru-RU" sz="1600" dirty="0"/>
              <a:t>Развитие благодаря пилотным проектам с нашими клиентами </a:t>
            </a:r>
            <a:br>
              <a:rPr lang="ru-RU" altLang="ru-RU" sz="1600" dirty="0"/>
            </a:br>
            <a:r>
              <a:rPr lang="ru-RU" altLang="ru-RU" sz="1600" dirty="0"/>
              <a:t>и по мотивам внедрения в фирме «1С»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ru-RU" altLang="ru-RU" sz="1600" dirty="0">
                <a:solidFill>
                  <a:srgbClr val="FFFF00"/>
                </a:solidFill>
              </a:rPr>
              <a:t>1С:Персонал – перспективное веб-приложение </a:t>
            </a:r>
            <a:r>
              <a:rPr lang="ru-RU" altLang="ru-RU" sz="1600" dirty="0"/>
              <a:t>на технологии 1С:Предприятие. Элемент, ориентированное на современные HR-задачи, </a:t>
            </a:r>
            <a:r>
              <a:rPr lang="ru-RU" altLang="ru-RU" sz="1600" dirty="0">
                <a:solidFill>
                  <a:srgbClr val="FFFF00"/>
                </a:solidFill>
              </a:rPr>
              <a:t>в продаже план. с </a:t>
            </a:r>
            <a:r>
              <a:rPr lang="en-US" altLang="ru-RU" sz="1600" dirty="0">
                <a:solidFill>
                  <a:srgbClr val="FFFF00"/>
                </a:solidFill>
              </a:rPr>
              <a:t>I </a:t>
            </a:r>
            <a:r>
              <a:rPr lang="ru-RU" altLang="ru-RU" sz="1600" dirty="0">
                <a:solidFill>
                  <a:srgbClr val="FFFF00"/>
                </a:solidFill>
              </a:rPr>
              <a:t>кв. 2026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ru-RU" altLang="ru-RU" sz="1600" dirty="0">
                <a:solidFill>
                  <a:srgbClr val="FFFF00"/>
                </a:solidFill>
              </a:rPr>
              <a:t>Поддержка изменений законодательства </a:t>
            </a:r>
            <a:r>
              <a:rPr lang="ru-RU" altLang="ru-RU" sz="1600" dirty="0"/>
              <a:t>по-прежнему приоритет «номер ноль»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ru-RU" altLang="ru-RU" sz="1600" dirty="0">
                <a:solidFill>
                  <a:srgbClr val="FFFF00"/>
                </a:solidFill>
              </a:rPr>
              <a:t>КЭДО — самое быстрорастущее направление.</a:t>
            </a:r>
            <a:br>
              <a:rPr lang="ru-RU" altLang="ru-RU" sz="1600" dirty="0">
                <a:solidFill>
                  <a:srgbClr val="FFFF00"/>
                </a:solidFill>
              </a:rPr>
            </a:br>
            <a:r>
              <a:rPr lang="ru-RU" altLang="ru-RU" sz="1600" dirty="0"/>
              <a:t>Реализован за счет бесшовной интеграции кадровых приложений и сервиса </a:t>
            </a:r>
            <a:r>
              <a:rPr lang="ru-RU" altLang="ru-RU" sz="1600" dirty="0">
                <a:solidFill>
                  <a:srgbClr val="FFFF00"/>
                </a:solidFill>
              </a:rPr>
              <a:t>1С:Кабинет сотрудника</a:t>
            </a:r>
            <a:r>
              <a:rPr lang="ru-RU" altLang="ru-RU" sz="1600" dirty="0"/>
              <a:t>, который</a:t>
            </a:r>
            <a:r>
              <a:rPr lang="ru-RU" altLang="ru-RU" sz="1600" dirty="0">
                <a:solidFill>
                  <a:srgbClr val="FFFF00"/>
                </a:solidFill>
              </a:rPr>
              <a:t> </a:t>
            </a:r>
            <a:r>
              <a:rPr lang="ru-RU" altLang="ru-RU" sz="1600" dirty="0"/>
              <a:t>активно используется и внедряется </a:t>
            </a:r>
            <a:r>
              <a:rPr lang="ru-RU" altLang="ru-RU" sz="1600" dirty="0">
                <a:solidFill>
                  <a:srgbClr val="FFFF00"/>
                </a:solidFill>
              </a:rPr>
              <a:t>в крупных российских компаниях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ru-RU" altLang="ru-RU" sz="1600" dirty="0"/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ru-RU" altLang="ru-RU" sz="1600" dirty="0"/>
          </a:p>
        </p:txBody>
      </p:sp>
      <p:pic>
        <p:nvPicPr>
          <p:cNvPr id="8" name="Рисунок 7" descr="Изображение выглядит как текст, снимок экрана, программное обеспечение, Значок на компьютер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75A8E3C-0540-1302-B5FE-190E33466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3" b="37407"/>
          <a:stretch>
            <a:fillRect/>
          </a:stretch>
        </p:blipFill>
        <p:spPr>
          <a:xfrm>
            <a:off x="485453" y="4659170"/>
            <a:ext cx="5546222" cy="1934557"/>
          </a:xfrm>
          <a:prstGeom prst="roundRect">
            <a:avLst>
              <a:gd name="adj" fmla="val 3364"/>
            </a:avLst>
          </a:prstGeom>
          <a:solidFill>
            <a:srgbClr val="FFFFFF">
              <a:shade val="8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11503701-C16A-4AFC-A29C-995077D00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28" y="1119864"/>
            <a:ext cx="5627672" cy="260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  <a:noAutofit/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FFF00"/>
                </a:solidFill>
              </a:rPr>
              <a:t>SMARTWAY</a:t>
            </a:r>
            <a:r>
              <a:rPr lang="ru-RU" sz="1600" dirty="0"/>
              <a:t> </a:t>
            </a:r>
            <a:r>
              <a:rPr lang="en-US" sz="1600" dirty="0">
                <a:solidFill>
                  <a:srgbClr val="FFFF00"/>
                </a:solidFill>
              </a:rPr>
              <a:t>– </a:t>
            </a:r>
            <a:r>
              <a:rPr lang="ru-RU" sz="1600" dirty="0">
                <a:solidFill>
                  <a:srgbClr val="FFFF00"/>
                </a:solidFill>
              </a:rPr>
              <a:t>онлайн-сервис для автоматизации командировок и вахт</a:t>
            </a:r>
            <a:r>
              <a:rPr lang="ru-RU" sz="1600" dirty="0"/>
              <a:t> с бронированием и оплатой отелей, авиа- и ж/д-билетов по всему миру</a:t>
            </a:r>
          </a:p>
          <a:p>
            <a:pPr marL="285750" indent="-285750"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Снимает до 90% рутины</a:t>
            </a:r>
          </a:p>
          <a:p>
            <a:pPr marL="285750" indent="-285750"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FF00"/>
                </a:solidFill>
              </a:rPr>
              <a:t>Используется более 7 500 клиентами</a:t>
            </a:r>
          </a:p>
          <a:p>
            <a:pPr marL="285750" indent="-285750"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Оборот вырос с 348 млн до 69 млрд ₽ за 7 лет</a:t>
            </a:r>
          </a:p>
          <a:p>
            <a:pPr marL="285750" indent="-285750"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FF00"/>
                </a:solidFill>
              </a:rPr>
              <a:t>Развитие интеграций с решениями 1С</a:t>
            </a:r>
            <a:r>
              <a:rPr lang="ru-RU" sz="1600" dirty="0"/>
              <a:t>, обновленные интерфейсы, фиксация цены ЖД-билета на 15 минут, тариф "Вахта", ваучеры на английском с автоматическим переводом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ü"/>
            </a:pPr>
            <a:endParaRPr lang="ru-RU" sz="1600" dirty="0"/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ü"/>
            </a:pPr>
            <a:endParaRPr lang="ru-RU" sz="1600" dirty="0"/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ü"/>
            </a:pPr>
            <a:endParaRPr lang="ru-RU" sz="1600" dirty="0"/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ü"/>
            </a:pPr>
            <a:endParaRPr lang="ru-RU" sz="1600" dirty="0"/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ü"/>
            </a:pPr>
            <a:endParaRPr lang="ru-RU" sz="1600" dirty="0"/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ü"/>
            </a:pPr>
            <a:endParaRPr lang="ru-RU" sz="1600" dirty="0"/>
          </a:p>
        </p:txBody>
      </p:sp>
      <p:pic>
        <p:nvPicPr>
          <p:cNvPr id="10" name="Рисунок 9" descr="Изображение выглядит как текст, снимок экрана, программное обеспечение, диспле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41C4FD5-4AD8-4305-BD63-A922DB415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9332" r="3680" b="42463"/>
          <a:stretch/>
        </p:blipFill>
        <p:spPr>
          <a:xfrm>
            <a:off x="6944361" y="3640997"/>
            <a:ext cx="4453613" cy="1549032"/>
          </a:xfrm>
          <a:prstGeom prst="roundRect">
            <a:avLst>
              <a:gd name="adj" fmla="val 3364"/>
            </a:avLst>
          </a:prstGeom>
          <a:solidFill>
            <a:srgbClr val="FFFFFF">
              <a:shade val="8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" name="Объект 2">
            <a:extLst>
              <a:ext uri="{FF2B5EF4-FFF2-40B4-BE49-F238E27FC236}">
                <a16:creationId xmlns:a16="http://schemas.microsoft.com/office/drawing/2014/main" id="{ADA529C2-1B87-3061-050B-8B625481E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584" y="5262276"/>
            <a:ext cx="5329341" cy="260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  <a:noAutofit/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1600" dirty="0">
                <a:solidFill>
                  <a:srgbClr val="FFFF00"/>
                </a:solidFill>
              </a:rPr>
              <a:t>UCMS Group – предоставляет аутсорсинговые услуги по расчету заработной платы и кадрового учета. ТОП-1 по расчету зарплаты рейтинга RA Expert. </a:t>
            </a:r>
            <a:r>
              <a:rPr lang="ru-RU" sz="1600" dirty="0"/>
              <a:t>Достигается большой эффект от сочетания услуг по автоматизации основной деятельности заказчика с аутсорсингом услуг</a:t>
            </a:r>
          </a:p>
        </p:txBody>
      </p:sp>
    </p:spTree>
    <p:extLst>
      <p:ext uri="{BB962C8B-B14F-4D97-AF65-F5344CB8AC3E}">
        <p14:creationId xmlns:p14="http://schemas.microsoft.com/office/powerpoint/2010/main" val="3902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46FA3-37B3-4F88-2B1C-272B2ACB3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462B411-A1BC-9E15-2C1D-BF6785255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/>
              <a:t>1С:Документооборот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72FAD90-8964-E9FC-4599-8C91FFE76E3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34278" y="1111711"/>
            <a:ext cx="11600016" cy="5702377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ru-RU" altLang="ru-RU" sz="1800" dirty="0">
                <a:solidFill>
                  <a:srgbClr val="FFFF00"/>
                </a:solidFill>
              </a:rPr>
              <a:t>1С:Документооборот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800" dirty="0"/>
              <a:t>Используют около </a:t>
            </a:r>
            <a:r>
              <a:rPr lang="ru-RU" altLang="ru-RU" sz="1800" dirty="0">
                <a:solidFill>
                  <a:srgbClr val="FFFF00"/>
                </a:solidFill>
              </a:rPr>
              <a:t>17 000 предприятий</a:t>
            </a:r>
            <a:r>
              <a:rPr lang="ru-RU" altLang="ru-RU" sz="1800" dirty="0"/>
              <a:t>, автоматизировано около </a:t>
            </a:r>
            <a:r>
              <a:rPr lang="ru-RU" altLang="ru-RU" sz="1800" dirty="0">
                <a:solidFill>
                  <a:srgbClr val="FFFF00"/>
                </a:solidFill>
              </a:rPr>
              <a:t>2 000 000 рабочих мест.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800" dirty="0">
                <a:solidFill>
                  <a:srgbClr val="FFFF00"/>
                </a:solidFill>
              </a:rPr>
              <a:t>Повысили APDEX до 0,985, </a:t>
            </a:r>
            <a:r>
              <a:rPr lang="ru-RU" altLang="ru-RU" sz="1800" dirty="0"/>
              <a:t>провели нагрузочные тестирования на 2 000 активных пользователей, работы продолжаются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800" dirty="0"/>
              <a:t>Обратная связь  от клиентов подтвердила </a:t>
            </a:r>
            <a:r>
              <a:rPr lang="ru-RU" altLang="ru-RU" sz="1800" dirty="0">
                <a:solidFill>
                  <a:srgbClr val="FFFF00"/>
                </a:solidFill>
              </a:rPr>
              <a:t>увеличение скорости работы с системой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altLang="ru-RU" sz="1800" dirty="0">
              <a:solidFill>
                <a:srgbClr val="FFFF00"/>
              </a:solidFill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altLang="ru-RU" sz="1800" dirty="0">
                <a:solidFill>
                  <a:srgbClr val="FFFF00"/>
                </a:solidFill>
              </a:rPr>
              <a:t>1С:Документооборот холдинга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800" dirty="0"/>
              <a:t>Выпущен в декабре 2023 г.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800" dirty="0"/>
              <a:t>Версия для крупных предприятий, </a:t>
            </a:r>
            <a:br>
              <a:rPr lang="ru-RU" altLang="ru-RU" sz="1800" dirty="0"/>
            </a:br>
            <a:r>
              <a:rPr lang="ru-RU" altLang="ru-RU" sz="1800" dirty="0"/>
              <a:t>холдингов у которых много ЮЛ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800" dirty="0" err="1">
                <a:solidFill>
                  <a:srgbClr val="FFFF00"/>
                </a:solidFill>
              </a:rPr>
              <a:t>Многоузловая</a:t>
            </a:r>
            <a:r>
              <a:rPr lang="ru-RU" altLang="ru-RU" sz="1800" dirty="0">
                <a:solidFill>
                  <a:srgbClr val="FFFF00"/>
                </a:solidFill>
              </a:rPr>
              <a:t> структура</a:t>
            </a:r>
            <a:r>
              <a:rPr lang="ru-RU" altLang="ru-RU" sz="1800" dirty="0"/>
              <a:t>, отдельные </a:t>
            </a:r>
            <a:br>
              <a:rPr lang="ru-RU" altLang="ru-RU" sz="1800" dirty="0"/>
            </a:br>
            <a:r>
              <a:rPr lang="ru-RU" altLang="ru-RU" sz="1800" dirty="0"/>
              <a:t>файловые хранилища для узлов</a:t>
            </a:r>
          </a:p>
          <a:p>
            <a:pPr eaLnBrk="1" hangingPunct="1">
              <a:spcBef>
                <a:spcPts val="0"/>
              </a:spcBef>
            </a:pPr>
            <a:endParaRPr lang="ru-RU" altLang="ru-RU" sz="1800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altLang="ru-RU" sz="1800" dirty="0">
                <a:solidFill>
                  <a:srgbClr val="FFFF00"/>
                </a:solidFill>
              </a:rPr>
              <a:t>1С:Архив 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800" dirty="0">
                <a:solidFill>
                  <a:srgbClr val="FFFF00"/>
                </a:solidFill>
              </a:rPr>
              <a:t>Хранение документов согласно всем </a:t>
            </a:r>
            <a:br>
              <a:rPr lang="ru-RU" altLang="ru-RU" sz="1800" dirty="0">
                <a:solidFill>
                  <a:srgbClr val="FFFF00"/>
                </a:solidFill>
              </a:rPr>
            </a:br>
            <a:r>
              <a:rPr lang="ru-RU" altLang="ru-RU" sz="1800" dirty="0">
                <a:solidFill>
                  <a:srgbClr val="FFFF00"/>
                </a:solidFill>
              </a:rPr>
              <a:t>требованиям законодательства  </a:t>
            </a:r>
            <a:br>
              <a:rPr lang="ru-RU" altLang="ru-RU" sz="1800" dirty="0"/>
            </a:br>
            <a:r>
              <a:rPr lang="ru-RU" altLang="ru-RU" sz="1800" dirty="0"/>
              <a:t>с</a:t>
            </a:r>
            <a:r>
              <a:rPr lang="ru-RU" sz="1800" dirty="0"/>
              <a:t> гарантией юридической значимости</a:t>
            </a:r>
          </a:p>
          <a:p>
            <a:pPr eaLnBrk="1" hangingPunct="1">
              <a:spcBef>
                <a:spcPts val="0"/>
              </a:spcBef>
            </a:pPr>
            <a:r>
              <a:rPr lang="ru-RU" sz="1800" dirty="0"/>
              <a:t>Поддержка гибридных дел, </a:t>
            </a:r>
            <a:br>
              <a:rPr lang="ru-RU" sz="1800" dirty="0"/>
            </a:br>
            <a:r>
              <a:rPr lang="ru-RU" sz="1800" dirty="0"/>
              <a:t>иерархия мест хранения, протоколирование</a:t>
            </a:r>
            <a:endParaRPr lang="ru-RU" altLang="ru-RU" sz="1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04D606-BC2B-4673-BB31-B5BD606E1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323" y="2860937"/>
            <a:ext cx="7041849" cy="3137978"/>
          </a:xfrm>
          <a:prstGeom prst="roundRect">
            <a:avLst>
              <a:gd name="adj" fmla="val 3364"/>
            </a:avLst>
          </a:prstGeom>
          <a:solidFill>
            <a:srgbClr val="FFFFFF">
              <a:shade val="8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4120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46FA3-37B3-4F88-2B1C-272B2ACB3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462B411-A1BC-9E15-2C1D-BF6785255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/>
              <a:t>1С:Корпорация. Расширенная поставка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72FAD90-8964-E9FC-4599-8C91FFE76E3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71523" y="1130614"/>
            <a:ext cx="9405878" cy="3167062"/>
          </a:xfrm>
        </p:spPr>
        <p:txBody>
          <a:bodyPr/>
          <a:lstStyle/>
          <a:p>
            <a:pPr eaLnBrk="1" hangingPunct="1"/>
            <a:r>
              <a:rPr lang="ru-RU" altLang="ru-RU" sz="1800" dirty="0">
                <a:solidFill>
                  <a:srgbClr val="FFFF00"/>
                </a:solidFill>
              </a:rPr>
              <a:t>Комплекс из платформы и типовых решений для цифровизации управления бизнесом, для замещения зарубежных систем, построения композитных архитектур</a:t>
            </a:r>
          </a:p>
          <a:p>
            <a:pPr eaLnBrk="1" hangingPunct="1"/>
            <a:r>
              <a:rPr lang="ru-RU" altLang="ru-RU" sz="1800" dirty="0"/>
              <a:t>Много новых кейсов заказчиков опубликовано в конкурсе 1С:Проект года</a:t>
            </a:r>
          </a:p>
          <a:p>
            <a:pPr eaLnBrk="1" hangingPunct="1"/>
            <a:r>
              <a:rPr lang="ru-RU" altLang="ru-RU" sz="1800" dirty="0">
                <a:solidFill>
                  <a:srgbClr val="FFFF00"/>
                </a:solidFill>
              </a:rPr>
              <a:t>Выгодно приобретать сейчас по ценам 2024 года ! 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F23C238-2239-44E7-A7F0-6CDF5699D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896" y="2077291"/>
            <a:ext cx="4424702" cy="465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algn="ctr" defTabSz="967527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defRPr/>
            </a:pPr>
            <a:r>
              <a:rPr lang="ru-RU" altLang="ru-RU" sz="1600" b="0" dirty="0">
                <a:solidFill>
                  <a:schemeClr val="bg1"/>
                </a:solidFill>
                <a:latin typeface="+mn-lt"/>
              </a:rPr>
              <a:t>Приобретение комплекса</a:t>
            </a:r>
          </a:p>
          <a:p>
            <a:pPr algn="ctr" defTabSz="967527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defRPr/>
            </a:pPr>
            <a:r>
              <a:rPr lang="ru-RU" altLang="ru-RU" sz="1600" b="0" dirty="0">
                <a:solidFill>
                  <a:schemeClr val="bg1"/>
                </a:solidFill>
                <a:latin typeface="+mn-lt"/>
              </a:rPr>
              <a:t> выгодно заказчикам:</a:t>
            </a:r>
          </a:p>
          <a:p>
            <a:pPr marL="265113" indent="-265113" defTabSz="967527" eaLnBrk="0" fontAlgn="base" hangingPunct="0">
              <a:spcBef>
                <a:spcPts val="100"/>
              </a:spcBef>
              <a:spcAft>
                <a:spcPct val="0"/>
              </a:spcAft>
              <a:buClr>
                <a:srgbClr val="FFFF00"/>
              </a:buClr>
              <a:buFontTx/>
              <a:buAutoNum type="arabicPeriod"/>
              <a:defRPr/>
            </a:pPr>
            <a:r>
              <a:rPr lang="ru-RU" altLang="ru-RU" sz="1600" b="0" dirty="0">
                <a:solidFill>
                  <a:schemeClr val="bg1"/>
                </a:solidFill>
                <a:latin typeface="+mn-lt"/>
              </a:rPr>
              <a:t>Одной закупкой все основные лицензии</a:t>
            </a:r>
          </a:p>
          <a:p>
            <a:pPr marL="265113" indent="-265113" defTabSz="967527" eaLnBrk="0" fontAlgn="base" hangingPunct="0">
              <a:spcBef>
                <a:spcPts val="100"/>
              </a:spcBef>
              <a:spcAft>
                <a:spcPct val="0"/>
              </a:spcAft>
              <a:buClr>
                <a:srgbClr val="FFFF00"/>
              </a:buClr>
              <a:buFontTx/>
              <a:buAutoNum type="arabicPeriod"/>
              <a:defRPr/>
            </a:pPr>
            <a:r>
              <a:rPr lang="ru-RU" altLang="ru-RU" sz="1600" b="0" dirty="0">
                <a:solidFill>
                  <a:srgbClr val="FFFF00"/>
                </a:solidFill>
                <a:latin typeface="+mn-lt"/>
              </a:rPr>
              <a:t>Экономия от 2 до 20 млн. р.</a:t>
            </a:r>
          </a:p>
          <a:p>
            <a:pPr marL="265113" indent="-265113" defTabSz="967527" eaLnBrk="0" fontAlgn="base" hangingPunct="0">
              <a:spcBef>
                <a:spcPts val="100"/>
              </a:spcBef>
              <a:spcAft>
                <a:spcPct val="0"/>
              </a:spcAft>
              <a:buClr>
                <a:srgbClr val="FFFF00"/>
              </a:buClr>
              <a:buFontTx/>
              <a:buAutoNum type="arabicPeriod"/>
              <a:defRPr/>
            </a:pPr>
            <a:r>
              <a:rPr lang="ru-RU" altLang="ru-RU" sz="1600" b="0" dirty="0">
                <a:solidFill>
                  <a:schemeClr val="bg1"/>
                </a:solidFill>
                <a:latin typeface="+mn-lt"/>
              </a:rPr>
              <a:t>Гибкий план внедрения</a:t>
            </a:r>
          </a:p>
          <a:p>
            <a:pPr marL="265113" indent="-265113" defTabSz="967527" eaLnBrk="0" fontAlgn="base" hangingPunct="0">
              <a:spcBef>
                <a:spcPts val="100"/>
              </a:spcBef>
              <a:spcAft>
                <a:spcPct val="0"/>
              </a:spcAft>
              <a:buClr>
                <a:srgbClr val="FFFF00"/>
              </a:buClr>
              <a:buFontTx/>
              <a:buAutoNum type="arabicPeriod"/>
              <a:defRPr/>
            </a:pPr>
            <a:r>
              <a:rPr lang="ru-RU" altLang="ru-RU" sz="1600" b="0" dirty="0">
                <a:solidFill>
                  <a:schemeClr val="bg1"/>
                </a:solidFill>
                <a:latin typeface="+mn-lt"/>
              </a:rPr>
              <a:t>Композитная или монолитно-модульная архитектура</a:t>
            </a:r>
          </a:p>
          <a:p>
            <a:pPr marL="265113" indent="-265113" defTabSz="967527" eaLnBrk="0" fontAlgn="base" hangingPunct="0">
              <a:spcBef>
                <a:spcPts val="100"/>
              </a:spcBef>
              <a:spcAft>
                <a:spcPct val="0"/>
              </a:spcAft>
              <a:buClr>
                <a:srgbClr val="FFFF00"/>
              </a:buClr>
              <a:buFontTx/>
              <a:buAutoNum type="arabicPeriod"/>
              <a:defRPr/>
            </a:pPr>
            <a:r>
              <a:rPr lang="ru-RU" altLang="ru-RU" sz="1600" b="0" dirty="0">
                <a:solidFill>
                  <a:srgbClr val="FFFF00"/>
                </a:solidFill>
                <a:latin typeface="+mn-lt"/>
              </a:rPr>
              <a:t>Плавный переход с зарубежного ПО, </a:t>
            </a:r>
            <a:br>
              <a:rPr lang="ru-RU" altLang="ru-RU" sz="1600" b="0" dirty="0">
                <a:solidFill>
                  <a:srgbClr val="FFFF00"/>
                </a:solidFill>
                <a:latin typeface="+mn-lt"/>
              </a:rPr>
            </a:br>
            <a:r>
              <a:rPr lang="ru-RU" altLang="ru-RU" sz="1600" b="0" dirty="0">
                <a:solidFill>
                  <a:srgbClr val="FFFF00"/>
                </a:solidFill>
                <a:latin typeface="+mn-lt"/>
              </a:rPr>
              <a:t>синхронизация данных через 1С:Шину с использованием 1С:</a:t>
            </a:r>
            <a:r>
              <a:rPr lang="en-US" altLang="ru-RU" sz="1600" b="0" dirty="0">
                <a:solidFill>
                  <a:srgbClr val="FFFF00"/>
                </a:solidFill>
                <a:latin typeface="+mn-lt"/>
              </a:rPr>
              <a:t>MDM</a:t>
            </a:r>
            <a:endParaRPr lang="ru-RU" altLang="ru-RU" sz="1600" b="0" dirty="0">
              <a:solidFill>
                <a:srgbClr val="FFFF00"/>
              </a:solidFill>
              <a:latin typeface="+mn-lt"/>
            </a:endParaRPr>
          </a:p>
          <a:p>
            <a:pPr marL="265113" indent="-265113" defTabSz="967527" eaLnBrk="0" fontAlgn="base" hangingPunct="0">
              <a:spcBef>
                <a:spcPts val="100"/>
              </a:spcBef>
              <a:spcAft>
                <a:spcPct val="0"/>
              </a:spcAft>
              <a:buClr>
                <a:srgbClr val="FFFF00"/>
              </a:buClr>
              <a:buFontTx/>
              <a:buAutoNum type="arabicPeriod"/>
              <a:defRPr/>
            </a:pPr>
            <a:r>
              <a:rPr lang="ru-RU" altLang="ru-RU" sz="1600" b="0" dirty="0">
                <a:solidFill>
                  <a:schemeClr val="bg1"/>
                </a:solidFill>
                <a:latin typeface="+mn-lt"/>
              </a:rPr>
              <a:t>Доступ к обновлениям всех решений комплекса</a:t>
            </a:r>
          </a:p>
          <a:p>
            <a:pPr marL="265113" indent="-265113" defTabSz="967527" eaLnBrk="0" fontAlgn="base" hangingPunct="0">
              <a:spcBef>
                <a:spcPts val="100"/>
              </a:spcBef>
              <a:spcAft>
                <a:spcPct val="0"/>
              </a:spcAft>
              <a:buClr>
                <a:srgbClr val="FFFF00"/>
              </a:buClr>
              <a:buFontTx/>
              <a:buAutoNum type="arabicPeriod"/>
              <a:defRPr/>
            </a:pPr>
            <a:r>
              <a:rPr lang="ru-RU" altLang="ru-RU" sz="1600" b="0" dirty="0">
                <a:solidFill>
                  <a:schemeClr val="bg1"/>
                </a:solidFill>
                <a:latin typeface="+mn-lt"/>
              </a:rPr>
              <a:t>Можно сдать в апгрейд на корп. поставку много ПП 1С</a:t>
            </a:r>
          </a:p>
          <a:p>
            <a:pPr marL="265113" indent="-265113" defTabSz="967527" eaLnBrk="0" fontAlgn="base" hangingPunct="0">
              <a:spcBef>
                <a:spcPts val="100"/>
              </a:spcBef>
              <a:spcAft>
                <a:spcPct val="0"/>
              </a:spcAft>
              <a:buClr>
                <a:srgbClr val="FFFF00"/>
              </a:buClr>
              <a:buFontTx/>
              <a:buAutoNum type="arabicPeriod"/>
              <a:defRPr/>
            </a:pPr>
            <a:r>
              <a:rPr lang="ru-RU" altLang="ru-RU" sz="1600" b="0" dirty="0">
                <a:solidFill>
                  <a:schemeClr val="bg1"/>
                </a:solidFill>
                <a:latin typeface="+mn-lt"/>
              </a:rPr>
              <a:t>Увеличенный на 1 год срок поддержки сданных в апгрейд ПП…</a:t>
            </a:r>
          </a:p>
          <a:p>
            <a:pPr indent="363538" defTabSz="967527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defRPr/>
            </a:pPr>
            <a:r>
              <a:rPr lang="en-US" altLang="ru-RU" sz="1600" b="0" dirty="0">
                <a:solidFill>
                  <a:srgbClr val="FFFF00"/>
                </a:solidFill>
                <a:latin typeface="+mn-lt"/>
                <a:hlinkClick r:id="rId2"/>
              </a:rPr>
              <a:t>https://v8.1c.ru/corporation</a:t>
            </a:r>
            <a:r>
              <a:rPr lang="ru-RU" altLang="ru-RU" sz="1600" b="0" dirty="0">
                <a:solidFill>
                  <a:srgbClr val="FFFF00"/>
                </a:solidFill>
                <a:latin typeface="+mn-lt"/>
                <a:hlinkClick r:id="rId2"/>
              </a:rPr>
              <a:t>/</a:t>
            </a:r>
            <a:r>
              <a:rPr lang="ru-RU" altLang="ru-RU" sz="1600" b="0" dirty="0">
                <a:solidFill>
                  <a:srgbClr val="FFFF00"/>
                </a:solidFill>
                <a:latin typeface="+mn-lt"/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7F2536-BCE1-DC42-5C1F-6FA86D84F2EC}"/>
              </a:ext>
            </a:extLst>
          </p:cNvPr>
          <p:cNvSpPr txBox="1"/>
          <p:nvPr/>
        </p:nvSpPr>
        <p:spPr>
          <a:xfrm>
            <a:off x="677555" y="3257036"/>
            <a:ext cx="7672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FF00"/>
                </a:solidFill>
              </a:rPr>
              <a:t>Решения для управления эффективностью холдинга и ресурсами предприятий</a:t>
            </a:r>
          </a:p>
        </p:txBody>
      </p:sp>
      <p:pic>
        <p:nvPicPr>
          <p:cNvPr id="16" name="Рисунок 3">
            <a:extLst>
              <a:ext uri="{FF2B5EF4-FFF2-40B4-BE49-F238E27FC236}">
                <a16:creationId xmlns:a16="http://schemas.microsoft.com/office/drawing/2014/main" id="{5EE78B50-1DF2-C27A-1740-DAAA99657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976" y="392359"/>
            <a:ext cx="1638301" cy="1638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Изображение выглядит как текст, снимок экрана, Шрифт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5407668-7784-BDAC-5141-8241A2F59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b="-2617"/>
          <a:stretch>
            <a:fillRect/>
          </a:stretch>
        </p:blipFill>
        <p:spPr>
          <a:xfrm>
            <a:off x="148980" y="2077291"/>
            <a:ext cx="7906726" cy="459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5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C2686-83A5-E0CF-6584-63BB1C05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круг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3255E05-C661-8357-A827-9CDD8078E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снимок экрана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72A9A19-D8BF-A9B1-4420-D48F46351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46FA3-37B3-4F88-2B1C-272B2ACB3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462B411-A1BC-9E15-2C1D-BF6785255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/>
              <a:t>Отраслевые решения 1С-Совместно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381961C-4614-4046-89D4-3A7B80E9D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5576" y="1273401"/>
            <a:ext cx="5416944" cy="267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88900" eaLnBrk="1" hangingPunct="1">
              <a:buFontTx/>
              <a:buNone/>
            </a:pPr>
            <a:r>
              <a:rPr lang="ru-RU" altLang="ru-RU" sz="2000" kern="0" dirty="0">
                <a:solidFill>
                  <a:srgbClr val="FFFF00"/>
                </a:solidFill>
              </a:rPr>
              <a:t>Металлургия и горная добыча</a:t>
            </a:r>
          </a:p>
          <a:p>
            <a:pPr marL="265113" indent="-265113" eaLnBrk="1" hangingPunct="1"/>
            <a:r>
              <a:rPr lang="ru-RU" altLang="ru-RU" sz="1600" kern="0" dirty="0">
                <a:solidFill>
                  <a:srgbClr val="FFFF00"/>
                </a:solidFill>
              </a:rPr>
              <a:t>1С:ERP Металлургия</a:t>
            </a:r>
            <a:r>
              <a:rPr lang="ru-RU" altLang="ru-RU" sz="1600" kern="0" dirty="0"/>
              <a:t>:</a:t>
            </a:r>
          </a:p>
          <a:p>
            <a:pPr marL="642938" lvl="1" indent="-285750" eaLnBrk="1" hangingPunct="1">
              <a:spcBef>
                <a:spcPts val="600"/>
              </a:spcBef>
              <a:buFont typeface="Futura PT Demi" panose="020B0702020204020303" pitchFamily="34" charset="-52"/>
              <a:buChar char="−"/>
            </a:pPr>
            <a:r>
              <a:rPr lang="ru-RU" altLang="ru-RU" sz="1600" kern="0" dirty="0">
                <a:solidFill>
                  <a:srgbClr val="FFFF00"/>
                </a:solidFill>
              </a:rPr>
              <a:t>ПРОФ</a:t>
            </a:r>
            <a:r>
              <a:rPr lang="ru-RU" altLang="ru-RU" sz="1600" kern="0" dirty="0"/>
              <a:t>, выпущен в янв. 2025 для металлургических </a:t>
            </a:r>
            <a:r>
              <a:rPr lang="ru-RU" altLang="ru-RU" sz="1600" kern="0" dirty="0" err="1"/>
              <a:t>монопредприятий</a:t>
            </a:r>
            <a:r>
              <a:rPr lang="ru-RU" altLang="ru-RU" sz="1600" kern="0" dirty="0"/>
              <a:t> среднего масштаба и для подразделениям холдингов</a:t>
            </a:r>
          </a:p>
          <a:p>
            <a:pPr marL="642938" lvl="1" indent="-285750" eaLnBrk="1" hangingPunct="1">
              <a:spcBef>
                <a:spcPts val="600"/>
              </a:spcBef>
              <a:buFont typeface="Futura PT Demi" panose="020B0702020204020303" pitchFamily="34" charset="-52"/>
              <a:buChar char="−"/>
            </a:pPr>
            <a:r>
              <a:rPr lang="ru-RU" altLang="ru-RU" sz="1600" kern="0" dirty="0">
                <a:solidFill>
                  <a:srgbClr val="FFFF00"/>
                </a:solidFill>
              </a:rPr>
              <a:t>КОРП,</a:t>
            </a:r>
            <a:r>
              <a:rPr lang="ru-RU" altLang="ru-RU" sz="1600" kern="0" dirty="0"/>
              <a:t> </a:t>
            </a:r>
            <a:r>
              <a:rPr lang="ru-RU" altLang="ru-RU" sz="1600" kern="0" dirty="0">
                <a:solidFill>
                  <a:srgbClr val="FFFF00"/>
                </a:solidFill>
              </a:rPr>
              <a:t>новое решение на 1С:</a:t>
            </a:r>
            <a:r>
              <a:rPr lang="en-US" altLang="ru-RU" sz="1600" kern="0" dirty="0">
                <a:solidFill>
                  <a:srgbClr val="FFFF00"/>
                </a:solidFill>
              </a:rPr>
              <a:t>ERP</a:t>
            </a:r>
            <a:r>
              <a:rPr lang="ru-RU" altLang="ru-RU" sz="1600" kern="0" dirty="0">
                <a:solidFill>
                  <a:srgbClr val="FFFF00"/>
                </a:solidFill>
              </a:rPr>
              <a:t>. УХ для крупных металлургических холдингов (план. 4 кв. 2025)</a:t>
            </a:r>
          </a:p>
          <a:p>
            <a:pPr marL="265113" indent="-265113" eaLnBrk="1" hangingPunct="1"/>
            <a:r>
              <a:rPr lang="ru-RU" altLang="ru-RU" sz="1600" kern="0" dirty="0">
                <a:solidFill>
                  <a:srgbClr val="FFFF00"/>
                </a:solidFill>
              </a:rPr>
              <a:t>1С:ERP Горнодобывающая промышленность</a:t>
            </a:r>
            <a:r>
              <a:rPr lang="ru-RU" altLang="ru-RU" sz="1600" kern="0" dirty="0"/>
              <a:t>, </a:t>
            </a:r>
          </a:p>
          <a:p>
            <a:pPr marL="0" indent="266700" eaLnBrk="1" hangingPunct="1">
              <a:buNone/>
            </a:pPr>
            <a:r>
              <a:rPr lang="ru-RU" altLang="ru-RU" sz="1600" kern="0" dirty="0">
                <a:solidFill>
                  <a:srgbClr val="FFFF00"/>
                </a:solidFill>
              </a:rPr>
              <a:t>рост</a:t>
            </a:r>
            <a:r>
              <a:rPr lang="ru-RU" altLang="ru-RU" sz="1600" kern="0" dirty="0"/>
              <a:t> продаж около </a:t>
            </a:r>
            <a:r>
              <a:rPr lang="ru-RU" altLang="ru-RU" sz="1600" kern="0" dirty="0">
                <a:solidFill>
                  <a:srgbClr val="FFFF00"/>
                </a:solidFill>
              </a:rPr>
              <a:t>80%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AE4A50F-C818-4452-8127-A0E9AE257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248" y="4077962"/>
            <a:ext cx="6721920" cy="23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88900" eaLnBrk="1" hangingPunct="1">
              <a:buFontTx/>
              <a:buNone/>
            </a:pPr>
            <a:r>
              <a:rPr lang="ru-RU" altLang="ru-RU" sz="2000" kern="0" dirty="0">
                <a:solidFill>
                  <a:srgbClr val="FFFF00"/>
                </a:solidFill>
              </a:rPr>
              <a:t>Строительство и проектирование</a:t>
            </a:r>
          </a:p>
          <a:p>
            <a:pPr eaLnBrk="1" hangingPunct="1"/>
            <a:r>
              <a:rPr lang="ru-RU" altLang="ru-RU" sz="1600" kern="0" dirty="0">
                <a:solidFill>
                  <a:srgbClr val="FFFF00"/>
                </a:solidFill>
              </a:rPr>
              <a:t>1С:BIM 6D – единая цифровая среда </a:t>
            </a:r>
            <a:r>
              <a:rPr lang="ru-RU" altLang="ru-RU" sz="1600" kern="0" dirty="0"/>
              <a:t>управления</a:t>
            </a:r>
            <a:br>
              <a:rPr lang="ru-RU" altLang="ru-RU" sz="1600" kern="0" dirty="0"/>
            </a:br>
            <a:r>
              <a:rPr lang="ru-RU" altLang="ru-RU" sz="1600" kern="0" dirty="0"/>
              <a:t>ТИМ, проекты, сметы, ресурсы, продажи, </a:t>
            </a:r>
            <a:r>
              <a:rPr lang="ru-RU" altLang="ru-RU" sz="1600" kern="0" dirty="0" err="1"/>
              <a:t>ТОиР</a:t>
            </a:r>
            <a:r>
              <a:rPr lang="ru-RU" altLang="ru-RU" sz="1600" kern="0" dirty="0"/>
              <a:t>, </a:t>
            </a:r>
            <a:br>
              <a:rPr lang="ru-RU" altLang="ru-RU" sz="1600" kern="0" dirty="0"/>
            </a:br>
            <a:r>
              <a:rPr lang="ru-RU" altLang="ru-RU" sz="1600" kern="0" dirty="0"/>
              <a:t>строительный контроль</a:t>
            </a:r>
          </a:p>
          <a:p>
            <a:pPr eaLnBrk="1" hangingPunct="1"/>
            <a:r>
              <a:rPr lang="ru-RU" altLang="ru-RU" sz="1600" kern="0" dirty="0">
                <a:solidFill>
                  <a:srgbClr val="FFFF00"/>
                </a:solidFill>
              </a:rPr>
              <a:t>1С:ERP УСО – рост </a:t>
            </a:r>
            <a:r>
              <a:rPr lang="ru-RU" altLang="ru-RU" sz="1600" kern="0" dirty="0"/>
              <a:t>продаж около </a:t>
            </a:r>
            <a:r>
              <a:rPr lang="ru-RU" altLang="ru-RU" sz="1600" kern="0" dirty="0">
                <a:solidFill>
                  <a:srgbClr val="FFFF00"/>
                </a:solidFill>
              </a:rPr>
              <a:t>30%, отчетность </a:t>
            </a:r>
            <a:br>
              <a:rPr lang="ru-RU" altLang="ru-RU" sz="1600" kern="0" dirty="0">
                <a:solidFill>
                  <a:srgbClr val="FFFF00"/>
                </a:solidFill>
              </a:rPr>
            </a:br>
            <a:r>
              <a:rPr lang="ru-RU" altLang="ru-RU" sz="1600" kern="0" dirty="0">
                <a:solidFill>
                  <a:srgbClr val="FFFF00"/>
                </a:solidFill>
              </a:rPr>
              <a:t>для банков по проектному финансированию</a:t>
            </a:r>
          </a:p>
          <a:p>
            <a:pPr eaLnBrk="1" hangingPunct="1"/>
            <a:r>
              <a:rPr lang="ru-RU" altLang="ru-RU" sz="1600" kern="0" dirty="0">
                <a:solidFill>
                  <a:srgbClr val="FFFF00"/>
                </a:solidFill>
              </a:rPr>
              <a:t>1С:PM Управление проектами – новая производительная архитектура </a:t>
            </a:r>
            <a:r>
              <a:rPr lang="ru-RU" altLang="ru-RU" sz="1600" kern="0" dirty="0"/>
              <a:t>в редакции 5.0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723551-9C0B-40E3-8F46-F446AB26F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69" y="4221444"/>
            <a:ext cx="5282195" cy="2228080"/>
          </a:xfrm>
          <a:prstGeom prst="roundRect">
            <a:avLst>
              <a:gd name="adj" fmla="val 3364"/>
            </a:avLst>
          </a:prstGeom>
          <a:solidFill>
            <a:srgbClr val="FFFFFF">
              <a:shade val="8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6E745EC-DD16-4CBD-ADC8-C146B731C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248" y="1285983"/>
            <a:ext cx="6086721" cy="28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88900" eaLnBrk="1" hangingPunct="1">
              <a:buFontTx/>
              <a:buNone/>
            </a:pPr>
            <a:r>
              <a:rPr lang="ru-RU" altLang="ru-RU" sz="2000" kern="0" dirty="0">
                <a:solidFill>
                  <a:srgbClr val="FFFF00"/>
                </a:solidFill>
              </a:rPr>
              <a:t>Банки и финансовый сектор</a:t>
            </a:r>
          </a:p>
          <a:p>
            <a:pPr eaLnBrk="1" hangingPunct="1"/>
            <a:r>
              <a:rPr lang="ru-RU" altLang="ru-RU" sz="1600" kern="0" dirty="0">
                <a:solidFill>
                  <a:srgbClr val="FFFF00"/>
                </a:solidFill>
              </a:rPr>
              <a:t>1С:Автоматизированная банковская система</a:t>
            </a:r>
            <a:r>
              <a:rPr lang="ru-RU" altLang="ru-RU" sz="1600" kern="0" dirty="0"/>
              <a:t> –</a:t>
            </a:r>
            <a:r>
              <a:rPr lang="ru-RU" altLang="ru-RU" sz="1600" kern="0" dirty="0">
                <a:solidFill>
                  <a:srgbClr val="FFFF00"/>
                </a:solidFill>
              </a:rPr>
              <a:t> </a:t>
            </a:r>
            <a:br>
              <a:rPr lang="ru-RU" altLang="ru-RU" sz="1600" kern="0" dirty="0">
                <a:solidFill>
                  <a:srgbClr val="FFFF00"/>
                </a:solidFill>
              </a:rPr>
            </a:br>
            <a:r>
              <a:rPr lang="ru-RU" altLang="ru-RU" sz="1600" kern="0" dirty="0"/>
              <a:t>выпущенная более года назад успешно работающая в нескольких банках отечественная АБС с открытым кодом </a:t>
            </a:r>
            <a:endParaRPr lang="ru-RU" altLang="ru-RU" sz="1600" kern="0" dirty="0">
              <a:solidFill>
                <a:srgbClr val="FFFF00"/>
              </a:solidFill>
            </a:endParaRPr>
          </a:p>
          <a:p>
            <a:pPr eaLnBrk="1" hangingPunct="1"/>
            <a:r>
              <a:rPr lang="ru-RU" altLang="ru-RU" sz="1600" kern="0" dirty="0"/>
              <a:t>Взаимодействие с сервисами СМЭВ, платежной системой Банка России, ФНС</a:t>
            </a:r>
          </a:p>
          <a:p>
            <a:pPr eaLnBrk="1" hangingPunct="1"/>
            <a:r>
              <a:rPr lang="ru-RU" altLang="ru-RU" sz="1600" kern="0" dirty="0">
                <a:solidFill>
                  <a:srgbClr val="FFFF00"/>
                </a:solidFill>
              </a:rPr>
              <a:t>Развитие операций с драгоценными металлами и монетами, функционала Цифрового рубля для банков</a:t>
            </a:r>
          </a:p>
          <a:p>
            <a:pPr eaLnBrk="1" hangingPunct="1"/>
            <a:r>
              <a:rPr lang="ru-RU" altLang="ru-RU" sz="1600" kern="0" dirty="0">
                <a:solidFill>
                  <a:srgbClr val="FFFF00"/>
                </a:solidFill>
              </a:rPr>
              <a:t>Рост продаж линейки </a:t>
            </a:r>
            <a:r>
              <a:rPr lang="ru-RU" altLang="ru-RU" sz="1600" kern="0" dirty="0"/>
              <a:t>решений для финансовой отрасли более </a:t>
            </a:r>
            <a:r>
              <a:rPr lang="ru-RU" altLang="ru-RU" sz="1600" kern="0" dirty="0">
                <a:solidFill>
                  <a:srgbClr val="FFFF00"/>
                </a:solidFill>
              </a:rPr>
              <a:t>50%</a:t>
            </a:r>
          </a:p>
          <a:p>
            <a:pPr eaLnBrk="1" hangingPunct="1"/>
            <a:endParaRPr lang="ru-RU" altLang="ru-RU" sz="1600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7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46FA3-37B3-4F88-2B1C-272B2ACB3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462B411-A1BC-9E15-2C1D-BF6785255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/>
              <a:t>Специализированные решения 1С-Совместно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6B025A5-72E9-460D-8AF3-096B30555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50" y="4933310"/>
            <a:ext cx="7042997" cy="273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361950" indent="-273050" eaLnBrk="1" hangingPunct="1">
              <a:buFontTx/>
              <a:buNone/>
              <a:tabLst>
                <a:tab pos="361950" algn="l"/>
              </a:tabLst>
            </a:pPr>
            <a:r>
              <a:rPr lang="ru-RU" altLang="ru-RU" sz="2000" kern="0" dirty="0">
                <a:solidFill>
                  <a:srgbClr val="FFFF00"/>
                </a:solidFill>
              </a:rPr>
              <a:t>Ремонты и обслуживание, надежность (ТОИР и </a:t>
            </a:r>
            <a:r>
              <a:rPr lang="en-US" altLang="ru-RU" sz="2000" kern="0" dirty="0">
                <a:solidFill>
                  <a:srgbClr val="FFFF00"/>
                </a:solidFill>
              </a:rPr>
              <a:t>RCM</a:t>
            </a:r>
            <a:r>
              <a:rPr lang="ru-RU" altLang="ru-RU" sz="2000" kern="0" dirty="0">
                <a:solidFill>
                  <a:srgbClr val="FFFF00"/>
                </a:solidFill>
              </a:rPr>
              <a:t>)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/>
              <a:t>1С:ТОИР и 1С:RCM - снижение простоев и оптимальная стратегия обслуживания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Предиктивная аналитика и поиск аномалий (AI)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/>
              <a:t>Планирование </a:t>
            </a:r>
            <a:r>
              <a:rPr lang="ru-RU" altLang="ru-RU" sz="1600" kern="0" dirty="0" err="1"/>
              <a:t>ТОиР</a:t>
            </a:r>
            <a:r>
              <a:rPr lang="ru-RU" altLang="ru-RU" sz="1600" kern="0" dirty="0"/>
              <a:t>, надежность при минимальных затратах</a:t>
            </a:r>
            <a:endParaRPr lang="en-US" altLang="ru-RU" sz="1600" kern="0" dirty="0"/>
          </a:p>
          <a:p>
            <a:pPr eaLnBrk="1" hangingPunct="1">
              <a:spcBef>
                <a:spcPts val="0"/>
              </a:spcBef>
            </a:pPr>
            <a:r>
              <a:rPr lang="en-US" altLang="ru-RU" sz="1600" kern="0" dirty="0"/>
              <a:t>RCM, FMECA, RCA </a:t>
            </a:r>
            <a:r>
              <a:rPr lang="ru-RU" altLang="ru-RU" sz="1600" kern="0" dirty="0"/>
              <a:t>- анализы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C0EE7FB-CC40-4A93-9D9F-B266C8669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50" y="3129086"/>
            <a:ext cx="7231682" cy="167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361950" indent="-273050" eaLnBrk="1" hangingPunct="1">
              <a:buFontTx/>
              <a:buNone/>
            </a:pPr>
            <a:r>
              <a:rPr lang="ru-RU" altLang="ru-RU" sz="2000" kern="0" dirty="0">
                <a:solidFill>
                  <a:srgbClr val="FFFF00"/>
                </a:solidFill>
              </a:rPr>
              <a:t>Управление качеством (</a:t>
            </a:r>
            <a:r>
              <a:rPr lang="en-US" altLang="ru-RU" sz="2000" kern="0" dirty="0">
                <a:solidFill>
                  <a:srgbClr val="FFFF00"/>
                </a:solidFill>
              </a:rPr>
              <a:t>LIMS</a:t>
            </a:r>
            <a:r>
              <a:rPr lang="ru-RU" altLang="ru-RU" sz="2000" kern="0" dirty="0">
                <a:solidFill>
                  <a:srgbClr val="FFFF00"/>
                </a:solidFill>
              </a:rPr>
              <a:t>)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/>
              <a:t>1С:LIMS Управление лабораторией предприятия </a:t>
            </a:r>
            <a:br>
              <a:rPr lang="en-US" altLang="ru-RU" sz="1600" kern="0" dirty="0">
                <a:solidFill>
                  <a:srgbClr val="FFFF00"/>
                </a:solidFill>
              </a:rPr>
            </a:br>
            <a:r>
              <a:rPr lang="ru-RU" altLang="ru-RU" sz="1600" kern="0" dirty="0"/>
              <a:t>для производственных, независимых и аккредитованных лабораторий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Сертификат </a:t>
            </a:r>
            <a:r>
              <a:rPr lang="ru-RU" altLang="ru-RU" sz="1600" kern="0" dirty="0" err="1">
                <a:solidFill>
                  <a:srgbClr val="FFFF00"/>
                </a:solidFill>
              </a:rPr>
              <a:t>Ростест</a:t>
            </a:r>
            <a:r>
              <a:rPr lang="ru-RU" altLang="ru-RU" sz="1600" kern="0" dirty="0">
                <a:solidFill>
                  <a:srgbClr val="FFFF00"/>
                </a:solidFill>
              </a:rPr>
              <a:t>, </a:t>
            </a:r>
            <a:r>
              <a:rPr lang="ru-RU" altLang="ru-RU" sz="1600" kern="0" dirty="0"/>
              <a:t>формирование QR для проб, интеграция с </a:t>
            </a:r>
            <a:r>
              <a:rPr lang="ru-RU" altLang="ru-RU" sz="1600" kern="0" dirty="0" err="1"/>
              <a:t>Техэксперт</a:t>
            </a:r>
            <a:endParaRPr lang="ru-RU" altLang="ru-RU" sz="1600" kern="0" dirty="0"/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Рост</a:t>
            </a:r>
            <a:r>
              <a:rPr lang="ru-RU" altLang="ru-RU" sz="1600" kern="0" dirty="0"/>
              <a:t> продаж около </a:t>
            </a:r>
            <a:r>
              <a:rPr lang="ru-RU" altLang="ru-RU" sz="1600" kern="0" dirty="0">
                <a:solidFill>
                  <a:srgbClr val="FFFF00"/>
                </a:solidFill>
              </a:rPr>
              <a:t>50%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C0EE7FB-CC40-4A93-9D9F-B266C8669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50" y="1112040"/>
            <a:ext cx="8486454" cy="19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361950" indent="-273050" eaLnBrk="1" hangingPunct="1">
              <a:buNone/>
            </a:pPr>
            <a:r>
              <a:rPr lang="ru-RU" altLang="ru-RU" sz="2000" kern="0" dirty="0">
                <a:solidFill>
                  <a:srgbClr val="FFFF00"/>
                </a:solidFill>
              </a:rPr>
              <a:t>Транспорт и транспортная логистика </a:t>
            </a:r>
            <a:r>
              <a:rPr lang="en-US" altLang="ru-RU" sz="2000" kern="0" dirty="0">
                <a:solidFill>
                  <a:srgbClr val="FFFF00"/>
                </a:solidFill>
              </a:rPr>
              <a:t>(TMS) </a:t>
            </a:r>
            <a:r>
              <a:rPr lang="ru-RU" altLang="ru-RU" sz="2000" kern="0" dirty="0">
                <a:solidFill>
                  <a:srgbClr val="FFFF00"/>
                </a:solidFill>
              </a:rPr>
              <a:t> 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/>
              <a:t>1С:Транспортная логистика, экспедирование и </a:t>
            </a:r>
            <a:br>
              <a:rPr lang="ru-RU" altLang="ru-RU" sz="1600" kern="0" dirty="0"/>
            </a:br>
            <a:r>
              <a:rPr lang="ru-RU" altLang="ru-RU" sz="1600" kern="0" dirty="0"/>
              <a:t>управление автотранспортом КОРП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/>
              <a:t>1С:Управление автотранспортом 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/>
              <a:t>1С:Центр спутникового мониторинга ГЛОНАСС/GPS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Электронные перевозочные документы, сервис 1С:ЭПД</a:t>
            </a:r>
            <a:r>
              <a:rPr lang="en-US" altLang="ru-RU" sz="1600" kern="0" dirty="0">
                <a:solidFill>
                  <a:srgbClr val="FFFF00"/>
                </a:solidFill>
              </a:rPr>
              <a:t> </a:t>
            </a:r>
            <a:r>
              <a:rPr lang="ru-RU" altLang="ru-RU" sz="1600" kern="0" dirty="0">
                <a:solidFill>
                  <a:srgbClr val="FFFF00"/>
                </a:solidFill>
              </a:rPr>
              <a:t>- с 1 сент. 2026 </a:t>
            </a:r>
            <a:br>
              <a:rPr lang="en-US" altLang="ru-RU" sz="1600" kern="0" dirty="0">
                <a:solidFill>
                  <a:srgbClr val="FFFF00"/>
                </a:solidFill>
              </a:rPr>
            </a:br>
            <a:r>
              <a:rPr lang="ru-RU" altLang="ru-RU" sz="1600" kern="0" dirty="0">
                <a:solidFill>
                  <a:srgbClr val="FFFF00"/>
                </a:solidFill>
              </a:rPr>
              <a:t>электронный обмен транспортными накладными станет обязательным 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17925"/>
          <a:stretch/>
        </p:blipFill>
        <p:spPr>
          <a:xfrm>
            <a:off x="7289919" y="1169493"/>
            <a:ext cx="4685681" cy="2143414"/>
          </a:xfrm>
          <a:prstGeom prst="roundRect">
            <a:avLst>
              <a:gd name="adj" fmla="val 5985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D115F186-5003-4A9F-AF08-CB66BABF1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6407" y="3564358"/>
            <a:ext cx="4685681" cy="296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ru-RU" altLang="ru-RU" sz="2000" kern="0" dirty="0">
                <a:solidFill>
                  <a:srgbClr val="FFFF00"/>
                </a:solidFill>
              </a:rPr>
              <a:t>Производственная безопасность, охрана труда и </a:t>
            </a:r>
            <a:r>
              <a:rPr lang="ru-RU" altLang="ru-RU" sz="2000" kern="0" dirty="0" err="1">
                <a:solidFill>
                  <a:srgbClr val="FFFF00"/>
                </a:solidFill>
              </a:rPr>
              <a:t>окр</a:t>
            </a:r>
            <a:r>
              <a:rPr lang="ru-RU" altLang="ru-RU" sz="2000" kern="0" dirty="0">
                <a:solidFill>
                  <a:srgbClr val="FFFF00"/>
                </a:solidFill>
              </a:rPr>
              <a:t>. среды (</a:t>
            </a:r>
            <a:r>
              <a:rPr lang="en-US" altLang="ru-RU" sz="2000" kern="0" dirty="0">
                <a:solidFill>
                  <a:srgbClr val="FFFF00"/>
                </a:solidFill>
              </a:rPr>
              <a:t>EHS</a:t>
            </a:r>
            <a:r>
              <a:rPr lang="ru-RU" altLang="ru-RU" sz="2000" kern="0" dirty="0">
                <a:solidFill>
                  <a:srgbClr val="FFFF00"/>
                </a:solidFill>
              </a:rPr>
              <a:t>)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/>
              <a:t>1С:EHS КОРП– комплексное решение </a:t>
            </a:r>
            <a:br>
              <a:rPr lang="ru-RU" altLang="ru-RU" sz="1600" kern="0" dirty="0"/>
            </a:br>
            <a:r>
              <a:rPr lang="ru-RU" altLang="ru-RU" sz="1600" kern="0" dirty="0"/>
              <a:t>для производственной безопасности</a:t>
            </a:r>
            <a:br>
              <a:rPr lang="ru-RU" altLang="ru-RU" sz="1600" kern="0" dirty="0"/>
            </a:br>
            <a:r>
              <a:rPr lang="ru-RU" altLang="ru-RU" sz="1600" kern="0" dirty="0"/>
              <a:t>крупным компаниям и холдингам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/>
              <a:t>Добавлен цифровой помощник </a:t>
            </a:r>
            <a:br>
              <a:rPr lang="ru-RU" altLang="ru-RU" sz="1600" kern="0" dirty="0"/>
            </a:br>
            <a:r>
              <a:rPr lang="ru-RU" altLang="ru-RU" sz="1600" kern="0" dirty="0"/>
              <a:t>специалиста по охране труда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/>
              <a:t>1С:Производственная безопасность – </a:t>
            </a:r>
            <a:br>
              <a:rPr lang="ru-RU" altLang="ru-RU" sz="1600" kern="0" dirty="0"/>
            </a:br>
            <a:r>
              <a:rPr lang="ru-RU" altLang="ru-RU" sz="1600" kern="0" dirty="0"/>
              <a:t>новая редакция 2.0 малым и средним предприятиям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Рост</a:t>
            </a:r>
            <a:r>
              <a:rPr lang="ru-RU" altLang="ru-RU" sz="1600" kern="0" dirty="0"/>
              <a:t> продаж около </a:t>
            </a:r>
            <a:r>
              <a:rPr lang="ru-RU" altLang="ru-RU" sz="1600" kern="0" dirty="0">
                <a:solidFill>
                  <a:srgbClr val="FFFF00"/>
                </a:solidFill>
              </a:rPr>
              <a:t>130%</a:t>
            </a:r>
          </a:p>
          <a:p>
            <a:pPr eaLnBrk="1" hangingPunct="1"/>
            <a:endParaRPr lang="ru-RU" altLang="ru-RU" sz="1600" kern="0" dirty="0"/>
          </a:p>
        </p:txBody>
      </p:sp>
    </p:spTree>
    <p:extLst>
      <p:ext uri="{BB962C8B-B14F-4D97-AF65-F5344CB8AC3E}">
        <p14:creationId xmlns:p14="http://schemas.microsoft.com/office/powerpoint/2010/main" val="340088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темнота,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B117F88-2CBF-193C-53EF-25D9B152C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8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670FC-CD34-DCD3-3608-DE44127D2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A2F6D74-9917-ECDA-7DDE-C92590171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снимок экрана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C28B246-D6CB-0329-D576-470C1D405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46FA3-37B3-4F88-2B1C-272B2ACB3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 descr="Изображение выглядит как Графика, дизайн, Шрифт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C2D9C1C-D9CB-C91B-6420-79E9B13A98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79" y="3168801"/>
            <a:ext cx="817881" cy="817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4" name="Рисунок 43" descr="Изображение выглядит как Симметрия, круг, ноч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20D7E59-2206-9931-D096-A00B74BEA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611" y="3473736"/>
            <a:ext cx="5118373" cy="4184067"/>
          </a:xfrm>
          <a:prstGeom prst="rect">
            <a:avLst/>
          </a:prstGeom>
        </p:spPr>
      </p:pic>
      <p:sp>
        <p:nvSpPr>
          <p:cNvPr id="24578" name="Rectangle 2">
            <a:extLst>
              <a:ext uri="{FF2B5EF4-FFF2-40B4-BE49-F238E27FC236}">
                <a16:creationId xmlns:a16="http://schemas.microsoft.com/office/drawing/2014/main" id="{B462B411-A1BC-9E15-2C1D-BF6785255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>
                <a:latin typeface="+mn-lt"/>
              </a:rPr>
              <a:t>Сервисы искусственного интеллекта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72FAD90-8964-E9FC-4599-8C91FFE76E3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7539" y="4515314"/>
            <a:ext cx="10057887" cy="4778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1800" i="0" dirty="0">
                <a:solidFill>
                  <a:srgbClr val="FFFF00"/>
                </a:solidFill>
                <a:effectLst/>
              </a:rPr>
              <a:t>+ </a:t>
            </a:r>
            <a:r>
              <a:rPr lang="ru-RU" sz="1800" i="0" dirty="0">
                <a:solidFill>
                  <a:srgbClr val="FFFF00"/>
                </a:solidFill>
                <a:effectLst/>
              </a:rPr>
              <a:t>1С:УНИВЕРСАЛЬНОЕ ПРОГНОЗИРОВАНИЕ</a:t>
            </a:r>
            <a:r>
              <a:rPr lang="ru-RU" sz="1800" i="0" dirty="0">
                <a:effectLst/>
              </a:rPr>
              <a:t>, 1С:НАПАРНИК ДЛЯ ИТС</a:t>
            </a:r>
            <a:endParaRPr lang="ru-RU" altLang="ru-RU" sz="1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8EDA96A-2D55-42DE-8B10-62B9CCAA1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6" y="898764"/>
            <a:ext cx="9863811" cy="68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ru-RU" sz="2000" i="0" dirty="0">
                <a:solidFill>
                  <a:srgbClr val="FFFF00"/>
                </a:solidFill>
                <a:effectLst/>
              </a:rPr>
              <a:t>Интеллектуальная автоматизация и аналитика на базе ИИ</a:t>
            </a:r>
            <a:endParaRPr lang="ru-RU" altLang="ru-RU" sz="2000" kern="0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41BECD-86F9-4576-A1D9-40AF9F34967A}"/>
              </a:ext>
            </a:extLst>
          </p:cNvPr>
          <p:cNvSpPr txBox="1"/>
          <p:nvPr/>
        </p:nvSpPr>
        <p:spPr>
          <a:xfrm>
            <a:off x="327539" y="4889430"/>
            <a:ext cx="72162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i="0" dirty="0">
                <a:solidFill>
                  <a:schemeClr val="bg1"/>
                </a:solidFill>
                <a:effectLst/>
              </a:rPr>
              <a:t>Снижение операционных рисков</a:t>
            </a:r>
            <a:r>
              <a:rPr lang="ru-RU" dirty="0">
                <a:solidFill>
                  <a:schemeClr val="bg1"/>
                </a:solidFill>
              </a:rPr>
              <a:t>.</a:t>
            </a:r>
            <a:r>
              <a:rPr lang="ru-RU" i="0" dirty="0">
                <a:solidFill>
                  <a:schemeClr val="bg1"/>
                </a:solidFill>
                <a:effectLst/>
              </a:rPr>
              <a:t> Минимизация человеческих ошибок при вводе данных и принятии решений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Повышение эффективности. Сокращение трудозатрат на рутинные операции и ускорение циклов разработки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Рост прибыли: Улучшение точности планирования и управления ресурсами за счет прогнозной аналитики</a:t>
            </a:r>
          </a:p>
          <a:p>
            <a:pPr marL="285750" indent="-285750">
              <a:buClr>
                <a:srgbClr val="FFFF99"/>
              </a:buClr>
              <a:buFont typeface="Arial" panose="020B0604020202020204" pitchFamily="34" charset="0"/>
              <a:buChar char="•"/>
            </a:pPr>
            <a:endParaRPr lang="ru-RU" dirty="0">
              <a:solidFill>
                <a:srgbClr val="F9FAFB"/>
              </a:solidFill>
            </a:endParaRPr>
          </a:p>
          <a:p>
            <a:pPr marL="285750" indent="-285750" algn="l">
              <a:buClr>
                <a:srgbClr val="FFFF99"/>
              </a:buClr>
              <a:buFont typeface="Arial" panose="020B0604020202020204" pitchFamily="34" charset="0"/>
              <a:buChar char="•"/>
            </a:pPr>
            <a:endParaRPr lang="ru-RU" i="0" dirty="0">
              <a:solidFill>
                <a:srgbClr val="F9FAFB"/>
              </a:solidFill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298C26-6BEA-4517-98CA-996217A4FF11}"/>
              </a:ext>
            </a:extLst>
          </p:cNvPr>
          <p:cNvSpPr txBox="1"/>
          <p:nvPr/>
        </p:nvSpPr>
        <p:spPr>
          <a:xfrm>
            <a:off x="1717766" y="1891822"/>
            <a:ext cx="40035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strike="noStrike" dirty="0">
                <a:solidFill>
                  <a:schemeClr val="bg1"/>
                </a:solidFill>
                <a:effectLst/>
              </a:rPr>
              <a:t>Автоматическое распознавание и создание первичных документов в программе 1С, более </a:t>
            </a:r>
            <a:r>
              <a:rPr lang="ru-RU" sz="1600" b="0" i="0" strike="noStrike" dirty="0">
                <a:solidFill>
                  <a:srgbClr val="FFFF00"/>
                </a:solidFill>
                <a:effectLst/>
              </a:rPr>
              <a:t>100 млн распознанных страниц</a:t>
            </a:r>
            <a:endParaRPr lang="ru-RU" sz="1600" b="0" i="0" strike="noStrike" dirty="0">
              <a:solidFill>
                <a:srgbClr val="FFFF00"/>
              </a:solidFill>
              <a:effectLst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98DAA554-CC10-4605-B82C-2AEA889D1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767" y="1537273"/>
            <a:ext cx="1756614" cy="4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ru-RU" sz="2000" kern="0" dirty="0">
                <a:solidFill>
                  <a:srgbClr val="FFFF00"/>
                </a:solidFill>
              </a:rPr>
              <a:t>1С:РПД</a:t>
            </a:r>
            <a:endParaRPr lang="ru-RU" altLang="ru-RU" sz="2000" kern="0" dirty="0">
              <a:solidFill>
                <a:srgbClr val="FFFF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4053A4-AEA4-4B0D-9F07-2FCFB7C0FD56}"/>
              </a:ext>
            </a:extLst>
          </p:cNvPr>
          <p:cNvSpPr txBox="1"/>
          <p:nvPr/>
        </p:nvSpPr>
        <p:spPr>
          <a:xfrm>
            <a:off x="1677976" y="3431137"/>
            <a:ext cx="3777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strike="noStrike" dirty="0">
                <a:solidFill>
                  <a:schemeClr val="bg1"/>
                </a:solidFill>
                <a:effectLst/>
              </a:rPr>
              <a:t>Прогноз продаж в программах 1С с использованием машинного обучения и оценкой точности</a:t>
            </a:r>
            <a:endParaRPr lang="ru-RU" sz="1600" b="0" i="0" strike="noStrike" dirty="0">
              <a:solidFill>
                <a:schemeClr val="bg1"/>
              </a:solidFill>
              <a:effectLst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6E36B83D-0961-4CB4-80EA-B9F07E310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256" y="3019571"/>
            <a:ext cx="3754742" cy="4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ru-RU" sz="2000" i="0" dirty="0">
                <a:solidFill>
                  <a:srgbClr val="FFFF00"/>
                </a:solidFill>
                <a:effectLst/>
              </a:rPr>
              <a:t>1С:Прогнозирование продаж</a:t>
            </a:r>
            <a:endParaRPr lang="ru-RU" altLang="ru-RU" sz="2000" kern="0" dirty="0">
              <a:solidFill>
                <a:srgbClr val="FFFF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2E043-D352-4B17-93A4-ADC6E01487AF}"/>
              </a:ext>
            </a:extLst>
          </p:cNvPr>
          <p:cNvSpPr txBox="1"/>
          <p:nvPr/>
        </p:nvSpPr>
        <p:spPr>
          <a:xfrm>
            <a:off x="6976637" y="3410955"/>
            <a:ext cx="28224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strike="noStrike" dirty="0">
                <a:solidFill>
                  <a:schemeClr val="bg1"/>
                </a:solidFill>
                <a:effectLst/>
              </a:rPr>
              <a:t>Интеллектуальный помощник для разработчиков 1С, встроенный в 1С:EDT</a:t>
            </a:r>
            <a:endParaRPr lang="ru-RU" sz="1600" b="0" i="0" strike="noStrike" dirty="0">
              <a:solidFill>
                <a:schemeClr val="bg1"/>
              </a:solidFill>
              <a:effectLst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2" name="Rectangle 3">
            <a:extLst>
              <a:ext uri="{FF2B5EF4-FFF2-40B4-BE49-F238E27FC236}">
                <a16:creationId xmlns:a16="http://schemas.microsoft.com/office/drawing/2014/main" id="{9A5C2E26-8BFF-476F-B5A0-BDA46DA2E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0123" y="2984736"/>
            <a:ext cx="3802862" cy="4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ru-RU" sz="2000" kern="0" dirty="0"/>
              <a:t>1С:Напарник для разработки</a:t>
            </a:r>
            <a:endParaRPr lang="ru-RU" altLang="ru-RU" sz="2000" kern="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3C96BDD-184E-413C-94C3-382A194F84B0}"/>
              </a:ext>
            </a:extLst>
          </p:cNvPr>
          <p:cNvSpPr txBox="1"/>
          <p:nvPr/>
        </p:nvSpPr>
        <p:spPr>
          <a:xfrm>
            <a:off x="6957556" y="1840271"/>
            <a:ext cx="41922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strike="noStrike" dirty="0">
                <a:solidFill>
                  <a:schemeClr val="bg1"/>
                </a:solidFill>
                <a:effectLst/>
              </a:rPr>
              <a:t>Преобразование речи в текст для диктовки документов и голосового управления 1С, а также создание речи из текста для оповещени</a:t>
            </a:r>
            <a:r>
              <a:rPr lang="ru-RU" sz="1600" dirty="0">
                <a:solidFill>
                  <a:schemeClr val="bg1"/>
                </a:solidFill>
              </a:rPr>
              <a:t>й или </a:t>
            </a:r>
            <a:r>
              <a:rPr lang="ru-RU" sz="1600" b="0" i="0" strike="noStrike" dirty="0">
                <a:solidFill>
                  <a:schemeClr val="bg1"/>
                </a:solidFill>
                <a:effectLst/>
              </a:rPr>
              <a:t>голосовых ассистентов</a:t>
            </a:r>
            <a:endParaRPr lang="ru-RU" sz="1600" b="0" i="0" strike="noStrike" dirty="0">
              <a:solidFill>
                <a:schemeClr val="bg1"/>
              </a:solidFill>
              <a:effectLst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5" name="Rectangle 3">
            <a:extLst>
              <a:ext uri="{FF2B5EF4-FFF2-40B4-BE49-F238E27FC236}">
                <a16:creationId xmlns:a16="http://schemas.microsoft.com/office/drawing/2014/main" id="{ECF7CD62-5704-49E9-A198-BE2A6F12A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914" y="1486186"/>
            <a:ext cx="3754742" cy="4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ru-RU" sz="2000" i="0" dirty="0">
                <a:solidFill>
                  <a:srgbClr val="FFFF00"/>
                </a:solidFill>
                <a:effectLst/>
              </a:rPr>
              <a:t>Распознавание и синтез речи</a:t>
            </a:r>
            <a:endParaRPr lang="ru-RU" altLang="ru-RU" sz="2000" kern="0" dirty="0">
              <a:solidFill>
                <a:srgbClr val="FFFF00"/>
              </a:solidFill>
            </a:endParaRPr>
          </a:p>
        </p:txBody>
      </p:sp>
      <p:pic>
        <p:nvPicPr>
          <p:cNvPr id="56" name="Рисунок 55" descr="Изображение выглядит как Графика, логотип, зеленый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01FA11C-B44B-DE1C-657A-C633689F2C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32" y="3117479"/>
            <a:ext cx="808409" cy="808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8" name="Рисунок 57" descr="Изображение выглядит как Графика, символ, логотип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5BDB556-8747-E59B-1EE7-EA1C3B3A7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85" y="1729792"/>
            <a:ext cx="818068" cy="818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0" name="Рисунок 59" descr="Изображение выглядит как Графика, логотип, дизайн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28987DB-9F9A-30E5-A1DD-65B97C8B80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92" y="1728765"/>
            <a:ext cx="818068" cy="818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792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46FA3-37B3-4F88-2B1C-272B2ACB3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462B411-A1BC-9E15-2C1D-BF6785255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/>
              <a:t>Сервисы интеграции с ГИС и банками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A23B5E-6474-4AD9-9B12-483B43E26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5763" y="542235"/>
            <a:ext cx="3397417" cy="3621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FBF33B-86DD-4FBE-B22F-C08A72271919}"/>
              </a:ext>
            </a:extLst>
          </p:cNvPr>
          <p:cNvSpPr txBox="1"/>
          <p:nvPr/>
        </p:nvSpPr>
        <p:spPr>
          <a:xfrm>
            <a:off x="1716411" y="2020062"/>
            <a:ext cx="3950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i="0" strike="noStrike" dirty="0">
                <a:solidFill>
                  <a:schemeClr val="bg1"/>
                </a:solidFill>
                <a:effectLst/>
              </a:rPr>
              <a:t>Подготовка и сдача регламентированной отчетности из программ 1С, интеграция с личным кабинетом ФНС (ЕНС)</a:t>
            </a:r>
            <a:r>
              <a:rPr lang="en-US" sz="1600" i="0" strike="noStrike" dirty="0">
                <a:solidFill>
                  <a:schemeClr val="bg1"/>
                </a:solidFill>
                <a:effectLst/>
              </a:rPr>
              <a:t> </a:t>
            </a:r>
            <a:endParaRPr lang="ru-RU" sz="1600" i="0" strike="noStrike" dirty="0">
              <a:solidFill>
                <a:schemeClr val="bg1"/>
              </a:solidFill>
              <a:effectLst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0753453-1FCF-418C-8F54-89D77A94B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767" y="1626173"/>
            <a:ext cx="3339892" cy="4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ru-RU" sz="2000" kern="0" dirty="0">
                <a:solidFill>
                  <a:srgbClr val="FFFF00"/>
                </a:solidFill>
              </a:rPr>
              <a:t>1С-Отчетность, ЕНС</a:t>
            </a:r>
            <a:endParaRPr lang="ru-RU" altLang="ru-RU" sz="2000" kern="0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78A82D-E899-48F3-ADEA-969170F9A031}"/>
              </a:ext>
            </a:extLst>
          </p:cNvPr>
          <p:cNvSpPr txBox="1"/>
          <p:nvPr/>
        </p:nvSpPr>
        <p:spPr>
          <a:xfrm>
            <a:off x="6777969" y="2016440"/>
            <a:ext cx="29234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i="0" strike="noStrike" dirty="0">
                <a:solidFill>
                  <a:schemeClr val="bg1"/>
                </a:solidFill>
                <a:effectLst/>
              </a:rPr>
              <a:t>Встроенные инструменты полного цикла для работы с маркированным товаром</a:t>
            </a:r>
            <a:endParaRPr lang="ru-RU" sz="1600" i="0" strike="noStrike" dirty="0">
              <a:solidFill>
                <a:schemeClr val="bg1"/>
              </a:solidFill>
              <a:effectLst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929E3665-8D6D-4A54-8D73-C1E6CC009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249" y="1609900"/>
            <a:ext cx="3754742" cy="4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ru-RU" sz="2000" i="0" dirty="0">
                <a:solidFill>
                  <a:srgbClr val="FFFF00"/>
                </a:solidFill>
                <a:effectLst/>
              </a:rPr>
              <a:t>1С:Маркировка</a:t>
            </a:r>
            <a:endParaRPr lang="ru-RU" altLang="ru-RU" sz="2000" kern="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87B4DC-18D1-4032-965E-CBCBACEB86C3}"/>
              </a:ext>
            </a:extLst>
          </p:cNvPr>
          <p:cNvSpPr txBox="1"/>
          <p:nvPr/>
        </p:nvSpPr>
        <p:spPr>
          <a:xfrm>
            <a:off x="1727210" y="3374922"/>
            <a:ext cx="3950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i="0" strike="noStrike" dirty="0">
                <a:solidFill>
                  <a:schemeClr val="bg1"/>
                </a:solidFill>
                <a:effectLst/>
              </a:rPr>
              <a:t>Мгновенные переводы через СБП в 1С</a:t>
            </a:r>
          </a:p>
          <a:p>
            <a:pPr algn="l"/>
            <a:r>
              <a:rPr lang="ru-RU" sz="1600" i="0" strike="noStrike" dirty="0">
                <a:solidFill>
                  <a:schemeClr val="bg1"/>
                </a:solidFill>
                <a:effectLst/>
              </a:rPr>
              <a:t>между юридическими лицами, прием оплат от физических лиц</a:t>
            </a:r>
            <a:endParaRPr lang="ru-RU" sz="1600" i="0" strike="noStrike" dirty="0">
              <a:solidFill>
                <a:schemeClr val="bg1"/>
              </a:solidFill>
              <a:effectLst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A02FC529-F9A3-4368-A603-B07650259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566" y="3000083"/>
            <a:ext cx="3802862" cy="4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ru-RU" sz="2000" kern="0" dirty="0">
                <a:solidFill>
                  <a:srgbClr val="FFFF00"/>
                </a:solidFill>
              </a:rPr>
              <a:t>1С:СБП В2В и С2В</a:t>
            </a:r>
            <a:endParaRPr lang="ru-RU" altLang="ru-RU" sz="2000" kern="0" dirty="0">
              <a:solidFill>
                <a:srgbClr val="FFF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761CCA-F3D0-4C9A-90C8-DD208A9EB335}"/>
              </a:ext>
            </a:extLst>
          </p:cNvPr>
          <p:cNvSpPr txBox="1"/>
          <p:nvPr/>
        </p:nvSpPr>
        <p:spPr>
          <a:xfrm>
            <a:off x="6836091" y="3384598"/>
            <a:ext cx="2865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i="0" strike="noStrike" dirty="0">
                <a:solidFill>
                  <a:schemeClr val="bg1"/>
                </a:solidFill>
                <a:effectLst/>
              </a:rPr>
              <a:t>Прямой обмен платежками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i="0" strike="noStrike" dirty="0">
                <a:solidFill>
                  <a:schemeClr val="bg1"/>
                </a:solidFill>
                <a:effectLst/>
              </a:rPr>
              <a:t>выписками и другими </a:t>
            </a:r>
            <a:r>
              <a:rPr lang="ru-RU" sz="1600" dirty="0">
                <a:solidFill>
                  <a:schemeClr val="bg1"/>
                </a:solidFill>
              </a:rPr>
              <a:t>д</a:t>
            </a:r>
            <a:r>
              <a:rPr lang="ru-RU" sz="1600" i="0" strike="noStrike" dirty="0">
                <a:solidFill>
                  <a:schemeClr val="bg1"/>
                </a:solidFill>
                <a:effectLst/>
              </a:rPr>
              <a:t>окументами с банками</a:t>
            </a:r>
            <a:endParaRPr lang="ru-RU" sz="1600" i="0" strike="noStrike" dirty="0">
              <a:solidFill>
                <a:schemeClr val="bg1"/>
              </a:solidFill>
              <a:effectLst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2FEBB594-0C1C-4824-8C6B-6923498DE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6448" y="2983810"/>
            <a:ext cx="3754742" cy="4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ru-RU" sz="2000" i="0" dirty="0">
                <a:solidFill>
                  <a:srgbClr val="FFFF00"/>
                </a:solidFill>
                <a:effectLst/>
              </a:rPr>
              <a:t>1С:ДИРЕКТБАНК</a:t>
            </a:r>
            <a:endParaRPr lang="ru-RU" altLang="ru-RU" sz="2000" kern="0" dirty="0">
              <a:solidFill>
                <a:srgbClr val="FFFF00"/>
              </a:solidFill>
            </a:endParaRPr>
          </a:p>
        </p:txBody>
      </p:sp>
      <p:pic>
        <p:nvPicPr>
          <p:cNvPr id="2" name="Рисунок 1" descr="Изображение выглядит как Графика, Шрифт, логотип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5116333-C1BC-D9B0-A21B-ECD777782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37" y="3108572"/>
            <a:ext cx="809782" cy="809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8" name="Рисунок 67" descr="Изображение выглядит как желтый, Прямоугольник, прямоугольный, символ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992FF1D-5722-0F70-629A-52D01F2998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06" y="1724442"/>
            <a:ext cx="795913" cy="795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Рисунок 4" descr="Изображение выглядит как символ, зеленый, Прямоугольник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88F5CBD-3B04-6A38-1C81-C411D14A97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76" y="3140569"/>
            <a:ext cx="828761" cy="828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Рисунок 11" descr="Изображение выглядит как Шрифт, Графика, красный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B6CDCBB-1599-7476-6951-450EC5611B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68" y="1718072"/>
            <a:ext cx="828761" cy="828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E9B14E4C-A033-EFA2-00C9-2002190CD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39" y="4528014"/>
            <a:ext cx="975308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sz="1800" kern="0" dirty="0">
                <a:solidFill>
                  <a:srgbClr val="FFFF00"/>
                </a:solidFill>
              </a:rPr>
              <a:t>+ </a:t>
            </a:r>
            <a:r>
              <a:rPr lang="ru-RU" sz="1800" kern="0" dirty="0">
                <a:solidFill>
                  <a:srgbClr val="FFFF00"/>
                </a:solidFill>
              </a:rPr>
              <a:t>1С-ОФД, МОБИЛЬНАЯ ПОДПИСЬ, НАЛОГ 3, ЕГИС, 1С:МДЛП, 1С:КРЕДИТ, РНПТ</a:t>
            </a:r>
            <a:endParaRPr lang="ru-RU" altLang="ru-RU" sz="1800" kern="0" dirty="0">
              <a:solidFill>
                <a:srgbClr val="FFFF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BC40DB-18A5-B2C0-FF9F-39696809E66E}"/>
              </a:ext>
            </a:extLst>
          </p:cNvPr>
          <p:cNvSpPr txBox="1"/>
          <p:nvPr/>
        </p:nvSpPr>
        <p:spPr>
          <a:xfrm>
            <a:off x="327539" y="4902130"/>
            <a:ext cx="117626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Гарантированное соответствие законодательству: Автоматическое обновление форм и регламентов для работы с ФНС и другими ГИС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Снижение стоимости владения: Отказ от посредников и стороннего ПО за счет встроенных сервисов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Повышение прозрачности: Сквозной учет и контроль от первичного документа до отчетности в режиме реального времени</a:t>
            </a:r>
            <a:endParaRPr lang="ru-RU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7829BCC-3941-4EE5-B455-43D6CC72F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6" y="898764"/>
            <a:ext cx="9863811" cy="68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ru-RU" sz="2000" dirty="0">
                <a:solidFill>
                  <a:srgbClr val="FFFF00"/>
                </a:solidFill>
              </a:rPr>
              <a:t>Сквозная цифровизация и соответствие требованиям регуляторов</a:t>
            </a:r>
          </a:p>
        </p:txBody>
      </p:sp>
    </p:spTree>
    <p:extLst>
      <p:ext uri="{BB962C8B-B14F-4D97-AF65-F5344CB8AC3E}">
        <p14:creationId xmlns:p14="http://schemas.microsoft.com/office/powerpoint/2010/main" val="15994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46FA3-37B3-4F88-2B1C-272B2ACB3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18601EA-8B29-4025-B4EF-F88B320B8540}"/>
              </a:ext>
            </a:extLst>
          </p:cNvPr>
          <p:cNvSpPr txBox="1"/>
          <p:nvPr/>
        </p:nvSpPr>
        <p:spPr>
          <a:xfrm>
            <a:off x="1687836" y="1886133"/>
            <a:ext cx="30460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strike="noStrike" dirty="0">
                <a:solidFill>
                  <a:schemeClr val="bg1"/>
                </a:solidFill>
                <a:effectLst/>
              </a:rPr>
              <a:t>Проверка надежности и мониторинг деятельности контрагентов</a:t>
            </a:r>
            <a:endParaRPr lang="ru-RU" sz="1600" b="0" i="0" strike="noStrike" dirty="0">
              <a:solidFill>
                <a:schemeClr val="bg1"/>
              </a:solidFill>
              <a:effectLst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2E67CB9-03D3-4AF0-B947-1B7D861DB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940" y="1523985"/>
            <a:ext cx="3754742" cy="4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ru-RU" sz="2000" kern="0" dirty="0">
                <a:solidFill>
                  <a:srgbClr val="FFFF00"/>
                </a:solidFill>
              </a:rPr>
              <a:t>1СПАРК Риски</a:t>
            </a:r>
            <a:endParaRPr lang="ru-RU" altLang="ru-RU" sz="2000" kern="0" dirty="0">
              <a:solidFill>
                <a:srgbClr val="FFFF00"/>
              </a:solidFill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B462B411-A1BC-9E15-2C1D-BF6785255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800" dirty="0"/>
              <a:t>Сервисы для работы с контрагентами и номенклатурой</a:t>
            </a:r>
            <a:endParaRPr lang="ru-RU" alt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2CA5D-A30B-4574-9EB0-A760B3615261}"/>
              </a:ext>
            </a:extLst>
          </p:cNvPr>
          <p:cNvSpPr txBox="1"/>
          <p:nvPr/>
        </p:nvSpPr>
        <p:spPr>
          <a:xfrm>
            <a:off x="1716412" y="3383616"/>
            <a:ext cx="32110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strike="noStrike" dirty="0">
                <a:solidFill>
                  <a:schemeClr val="bg1"/>
                </a:solidFill>
                <a:effectLst/>
              </a:rPr>
              <a:t>Обмен электронными счетами-фактурами, перевозочными и другими документами с контрагентами прямо из 1С</a:t>
            </a:r>
            <a:endParaRPr lang="ru-RU" sz="1600" b="0" i="0" strike="noStrike" dirty="0">
              <a:solidFill>
                <a:schemeClr val="bg1"/>
              </a:solidFill>
              <a:effectLst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E98E531-E231-40D1-B3B1-A273F8C84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411" y="2992119"/>
            <a:ext cx="2325944" cy="4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ru-RU" sz="2000" kern="0" dirty="0">
                <a:solidFill>
                  <a:srgbClr val="FFFF00"/>
                </a:solidFill>
              </a:rPr>
              <a:t>1С-ЭДО, 1С-ЭПД</a:t>
            </a:r>
            <a:endParaRPr lang="ru-RU" altLang="ru-RU" sz="2000" kern="0" dirty="0">
              <a:solidFill>
                <a:srgbClr val="FFFF00"/>
              </a:solidFill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3807B655-71D7-4F1E-BA35-52B0677BE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532" y="1518801"/>
            <a:ext cx="3802862" cy="4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ru-RU" sz="2000" kern="0" dirty="0">
                <a:solidFill>
                  <a:srgbClr val="FFFF00"/>
                </a:solidFill>
              </a:rPr>
              <a:t>1С:Сверка</a:t>
            </a:r>
            <a:endParaRPr lang="ru-RU" altLang="ru-RU" sz="2000" kern="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F6BF40-A7EA-4643-9037-3FE2736FE3CB}"/>
              </a:ext>
            </a:extLst>
          </p:cNvPr>
          <p:cNvSpPr txBox="1"/>
          <p:nvPr/>
        </p:nvSpPr>
        <p:spPr>
          <a:xfrm>
            <a:off x="5905737" y="3375073"/>
            <a:ext cx="59756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strike="noStrike" dirty="0">
                <a:solidFill>
                  <a:schemeClr val="bg1"/>
                </a:solidFill>
                <a:effectLst/>
              </a:rPr>
              <a:t>Автоматическая передача сведений о номенклатуре в Национальный каталог (Честный знак) для первичной регистрации номенклатуры</a:t>
            </a:r>
            <a:endParaRPr lang="ru-RU" sz="1600" b="0" i="0" strike="noStrike" dirty="0">
              <a:solidFill>
                <a:schemeClr val="bg1"/>
              </a:solidFill>
              <a:effectLst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65" name="Рисунок 64" descr="Изображение выглядит как дизайн, Графика, Шрифт, символ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1178C43-C5B9-29BF-44D2-D6DD713B27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56" y="3184543"/>
            <a:ext cx="810233" cy="810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Рисунок 18" descr="Изображение выглядит как зеленый, символ, График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35E56AA-7200-9990-1FC3-C747C91CD2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08" y="1779367"/>
            <a:ext cx="810233" cy="810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" name="Рисунок 25" descr="Изображение выглядит как Графика, дизайн, апельсин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4172875-28C5-6F23-E245-43B644DFC7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1" y="1779269"/>
            <a:ext cx="797801" cy="797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8" name="Рисунок 27" descr="Изображение выглядит как снимок экрана, красный, дизайн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7AFD7C7-87A7-F3FF-F3D5-FA75CB4B22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08" y="3184543"/>
            <a:ext cx="810233" cy="810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3" name="Рисунок 32" descr="Изображение выглядит как человек, ноутбук, электроника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E8F0F96-CB73-45F3-6AE4-3C328FA9EB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474" y="1424590"/>
            <a:ext cx="3550125" cy="188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Rectangle 3">
            <a:extLst>
              <a:ext uri="{FF2B5EF4-FFF2-40B4-BE49-F238E27FC236}">
                <a16:creationId xmlns:a16="http://schemas.microsoft.com/office/drawing/2014/main" id="{E7079827-B746-553D-C240-8A7FEAE0A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6" y="858307"/>
            <a:ext cx="9651077" cy="68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ru-RU" sz="2000" dirty="0">
                <a:solidFill>
                  <a:srgbClr val="FFFF00"/>
                </a:solidFill>
              </a:rPr>
              <a:t>Безопасное и эффективное взаимодействие с контрагентами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09345F3F-2CB3-46D0-9328-181BC3CE3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223" y="3012438"/>
            <a:ext cx="3754742" cy="4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ru-RU" sz="2000" kern="0" dirty="0">
                <a:solidFill>
                  <a:srgbClr val="FFFF00"/>
                </a:solidFill>
              </a:rPr>
              <a:t>1С:Номенклатура</a:t>
            </a:r>
            <a:endParaRPr lang="ru-RU" altLang="ru-RU" sz="2000" kern="0" dirty="0">
              <a:solidFill>
                <a:srgbClr val="FFFF00"/>
              </a:solidFill>
            </a:endParaRP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EE7F75AB-73AF-CAF6-064D-8DCE84965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49680"/>
            <a:ext cx="947102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sz="1800" kern="0" dirty="0">
                <a:solidFill>
                  <a:srgbClr val="FFFF00"/>
                </a:solidFill>
              </a:rPr>
              <a:t>+ </a:t>
            </a:r>
            <a:r>
              <a:rPr lang="ru-RU" sz="1800" kern="0" dirty="0">
                <a:solidFill>
                  <a:srgbClr val="FFFF00"/>
                </a:solidFill>
              </a:rPr>
              <a:t>1С:КОНТРАГЕНТ, 1С:SHARE, 1С:EDI, 1С:БИЗНЕС-СЕТЬ. ТОРГОВАЯ ПЛОЩАДКА</a:t>
            </a:r>
            <a:endParaRPr lang="ru-RU" altLang="ru-RU" sz="1800" kern="0" dirty="0">
              <a:solidFill>
                <a:srgbClr val="FFFF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F271EB-D978-D651-1AFF-7DACCB6A463F}"/>
              </a:ext>
            </a:extLst>
          </p:cNvPr>
          <p:cNvSpPr txBox="1"/>
          <p:nvPr/>
        </p:nvSpPr>
        <p:spPr>
          <a:xfrm>
            <a:off x="327539" y="4923796"/>
            <a:ext cx="117626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Снижение финансовых и репутационных рисков: Контроль надежности контрагентов и исключение ошибок при сверке взаиморасчетов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Ускорение бизнес-циклов: Перевод в цифру документооборота с партнерами и логистическими компаниями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Повышение операционной эффективности: Сокращение времени сотрудников на рутинные операции по вводу номенклатуры, документов и сверке данных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7B0F2-BCEE-4AC7-8FED-D81C21F377DE}"/>
              </a:ext>
            </a:extLst>
          </p:cNvPr>
          <p:cNvSpPr txBox="1"/>
          <p:nvPr/>
        </p:nvSpPr>
        <p:spPr>
          <a:xfrm>
            <a:off x="5905738" y="1973223"/>
            <a:ext cx="3231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strike="noStrike" dirty="0">
                <a:solidFill>
                  <a:schemeClr val="bg1"/>
                </a:solidFill>
                <a:effectLst/>
              </a:rPr>
              <a:t>Автоматическая сверка документов с контрагентами, включая декларации НДС </a:t>
            </a:r>
            <a:endParaRPr lang="ru-RU" sz="1600" b="0" i="0" strike="noStrike" dirty="0">
              <a:solidFill>
                <a:schemeClr val="bg1"/>
              </a:solidFill>
              <a:effectLst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56574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82132-5D8D-4B92-CF1A-C7A44F9AC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F09DDF3-3D50-66BC-C5E9-76F1F7CBC2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800" dirty="0"/>
              <a:t>Сервисы занимают важное место в экосистеме 1С</a:t>
            </a:r>
            <a:endParaRPr lang="ru-RU" alt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C12A81-3D4E-041D-8337-DB2819DB9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80" y="1059496"/>
            <a:ext cx="9667240" cy="543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9DEC2-7F80-00E1-4332-5802D2796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5ADF3BF-1420-6815-99C3-9E15C99DE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снимок экрана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B12867B-10AF-B7C4-B647-25AD09116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5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46FA3-37B3-4F88-2B1C-272B2ACB3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F53FE8D-EA41-4DA9-9C47-3F42F91EB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5082" y="1110860"/>
            <a:ext cx="5257800" cy="570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Tx/>
              <a:buNone/>
            </a:pPr>
            <a:r>
              <a:rPr lang="en-US" altLang="ru-RU" sz="1600" kern="0" dirty="0" err="1">
                <a:solidFill>
                  <a:srgbClr val="FFFF00"/>
                </a:solidFill>
              </a:rPr>
              <a:t>Bidzaar</a:t>
            </a:r>
            <a:r>
              <a:rPr lang="ru-RU" altLang="ru-RU" sz="1600" kern="0" dirty="0">
                <a:solidFill>
                  <a:srgbClr val="FFFF00"/>
                </a:solidFill>
              </a:rPr>
              <a:t> -</a:t>
            </a:r>
            <a:r>
              <a:rPr lang="en-US" altLang="ru-RU" sz="1600" kern="0" dirty="0"/>
              <a:t> </a:t>
            </a:r>
            <a:r>
              <a:rPr lang="ru-RU" altLang="ru-RU" sz="1600" kern="0" dirty="0">
                <a:solidFill>
                  <a:srgbClr val="FFFF00"/>
                </a:solidFill>
              </a:rPr>
              <a:t>электронная торговая площадка: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170 000 поставщиков, интеграция с решениями 1С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Экономия на 10-15% </a:t>
            </a:r>
            <a:r>
              <a:rPr lang="ru-RU" altLang="ru-RU" sz="1600" kern="0" dirty="0"/>
              <a:t>в закупках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/>
              <a:t>Годовой оборот (GMV) приближается </a:t>
            </a:r>
            <a:br>
              <a:rPr lang="ru-RU" altLang="ru-RU" sz="1600" kern="0" dirty="0"/>
            </a:br>
            <a:r>
              <a:rPr lang="ru-RU" altLang="ru-RU" sz="1600" kern="0" dirty="0"/>
              <a:t>к </a:t>
            </a:r>
            <a:r>
              <a:rPr lang="ru-RU" altLang="ru-RU" sz="1600" kern="0" dirty="0">
                <a:solidFill>
                  <a:srgbClr val="FFFF00"/>
                </a:solidFill>
              </a:rPr>
              <a:t>1 триллиону руб.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altLang="ru-RU" sz="1600" kern="0" dirty="0">
                <a:solidFill>
                  <a:srgbClr val="FFFF00"/>
                </a:solidFill>
              </a:rPr>
              <a:t>Битрикс24</a:t>
            </a:r>
            <a:r>
              <a:rPr lang="ru-RU" altLang="ru-RU" sz="1600" kern="0" dirty="0">
                <a:solidFill>
                  <a:srgbClr val="FF0000"/>
                </a:solidFill>
              </a:rPr>
              <a:t> </a:t>
            </a:r>
            <a:r>
              <a:rPr lang="ru-RU" altLang="ru-RU" sz="1600" kern="0" dirty="0">
                <a:solidFill>
                  <a:srgbClr val="FFFF00"/>
                </a:solidFill>
              </a:rPr>
              <a:t>- сервис для эффективной работы компании:</a:t>
            </a:r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600" kern="0" dirty="0"/>
              <a:t>Совместная работа, С</a:t>
            </a:r>
            <a:r>
              <a:rPr lang="en-US" altLang="ru-RU" sz="1600" kern="0" dirty="0"/>
              <a:t>R</a:t>
            </a:r>
            <a:r>
              <a:rPr lang="ru-RU" altLang="ru-RU" sz="1600" kern="0" dirty="0"/>
              <a:t>М, задачи и проекты, сайты и магазины, мессенджер, искусственный интеллект</a:t>
            </a:r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1600" kern="0" dirty="0"/>
              <a:t>On-prem </a:t>
            </a:r>
            <a:r>
              <a:rPr lang="ru-RU" altLang="ru-RU" sz="1600" kern="0" dirty="0"/>
              <a:t>и мобильное приложение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altLang="ru-RU" sz="1600" kern="0" dirty="0">
                <a:solidFill>
                  <a:srgbClr val="FFFF00"/>
                </a:solidFill>
              </a:rPr>
              <a:t>1С:Таймлист - сервис для оцифровки совещаний, </a:t>
            </a:r>
            <a:r>
              <a:rPr lang="ru-RU" altLang="ru-RU" sz="1600" kern="0" dirty="0"/>
              <a:t>составления стенограммы и </a:t>
            </a:r>
            <a:r>
              <a:rPr lang="ru-RU" altLang="ru-RU" sz="1600" kern="0" dirty="0" err="1"/>
              <a:t>автопротокола</a:t>
            </a:r>
            <a:r>
              <a:rPr lang="ru-RU" altLang="ru-RU" sz="1600" kern="0" dirty="0"/>
              <a:t>:</a:t>
            </a:r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600" kern="0" dirty="0"/>
              <a:t>в облаке и </a:t>
            </a:r>
            <a:r>
              <a:rPr lang="en-US" altLang="ru-RU" sz="1600" kern="0" dirty="0"/>
              <a:t>on-prem</a:t>
            </a:r>
            <a:r>
              <a:rPr lang="ru-RU" altLang="ru-RU" sz="1600" kern="0" dirty="0"/>
              <a:t>, интегрирован с 1С:ДО</a:t>
            </a:r>
            <a:endParaRPr lang="en-US" altLang="ru-RU" sz="1600" kern="0" dirty="0"/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600" kern="0" dirty="0">
                <a:solidFill>
                  <a:srgbClr val="FFFF00"/>
                </a:solidFill>
              </a:rPr>
              <a:t>анализирует вовлеченность, конструктивность и эмоции участников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altLang="ru-RU" sz="1600" kern="0" dirty="0">
                <a:solidFill>
                  <a:srgbClr val="FFFF00"/>
                </a:solidFill>
              </a:rPr>
              <a:t>Новые СП: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altLang="ru-RU" sz="1600" kern="0" dirty="0">
                <a:solidFill>
                  <a:srgbClr val="FFFF00"/>
                </a:solidFill>
              </a:rPr>
              <a:t>1С:Курьерика - сервис управления собственной курьерской доставкой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/>
              <a:t>вариант </a:t>
            </a:r>
            <a:r>
              <a:rPr lang="en-US" altLang="ru-RU" sz="1600" kern="0" dirty="0"/>
              <a:t>on-prem</a:t>
            </a:r>
            <a:endParaRPr lang="ru-RU" altLang="ru-RU" sz="1600" kern="0" dirty="0"/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/>
              <a:t>мобильное приложение для курьера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/>
              <a:t>интегрирован с 1С:ERP, КА, УТ, УНФ, Розница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ru-RU" sz="1600" kern="0" dirty="0" err="1">
                <a:solidFill>
                  <a:srgbClr val="FFFF00"/>
                </a:solidFill>
              </a:rPr>
              <a:t>SellMonitor</a:t>
            </a:r>
            <a:r>
              <a:rPr lang="en-US" altLang="ru-RU" sz="1600" kern="0" dirty="0">
                <a:solidFill>
                  <a:srgbClr val="FFFF00"/>
                </a:solidFill>
              </a:rPr>
              <a:t> </a:t>
            </a:r>
            <a:r>
              <a:rPr lang="ru-RU" altLang="ru-RU" sz="1600" kern="0" dirty="0">
                <a:solidFill>
                  <a:srgbClr val="FFFF00"/>
                </a:solidFill>
              </a:rPr>
              <a:t>- аналитика и управление продажами на маркетплейсах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altLang="ru-RU" sz="1600" kern="0" dirty="0"/>
              <a:t>и другие…</a:t>
            </a: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B462B411-A1BC-9E15-2C1D-BF6785255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800" dirty="0"/>
              <a:t>Продукты и сервисы совместных предприятий</a:t>
            </a:r>
            <a:endParaRPr lang="ru-RU" altLang="ru-RU" sz="2800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72FAD90-8964-E9FC-4599-8C91FFE76E3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6198" y="1110860"/>
            <a:ext cx="5502642" cy="2472618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ru-RU" altLang="ru-RU" sz="1600" dirty="0">
                <a:solidFill>
                  <a:srgbClr val="FFFF00"/>
                </a:solidFill>
              </a:rPr>
              <a:t>Развитие решений СП в комплексе для цифровизации строительства 1С:BIM 6D: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ru-RU" sz="1600" dirty="0">
                <a:solidFill>
                  <a:srgbClr val="FFFF00"/>
                </a:solidFill>
              </a:rPr>
              <a:t>- </a:t>
            </a:r>
            <a:r>
              <a:rPr lang="ru-RU" altLang="ru-RU" sz="1600" dirty="0">
                <a:solidFill>
                  <a:srgbClr val="FFFF00"/>
                </a:solidFill>
              </a:rPr>
              <a:t>Project Point. СОД и </a:t>
            </a:r>
            <a:r>
              <a:rPr lang="ru-RU" altLang="ru-RU" sz="1600" dirty="0" err="1">
                <a:solidFill>
                  <a:srgbClr val="FFFF00"/>
                </a:solidFill>
              </a:rPr>
              <a:t>Стройконтроль</a:t>
            </a:r>
            <a:r>
              <a:rPr lang="ru-RU" altLang="ru-RU" sz="1600" dirty="0">
                <a:solidFill>
                  <a:srgbClr val="FFFF00"/>
                </a:solidFill>
              </a:rPr>
              <a:t>. </a:t>
            </a:r>
            <a:r>
              <a:rPr lang="ru-RU" altLang="ru-RU" sz="1600" dirty="0"/>
              <a:t>Замечания на сводной модели, </a:t>
            </a:r>
            <a:r>
              <a:rPr lang="ru-RU" altLang="ru-RU" sz="1600" dirty="0">
                <a:solidFill>
                  <a:srgbClr val="FFFF00"/>
                </a:solidFill>
              </a:rPr>
              <a:t>DWG</a:t>
            </a:r>
            <a:r>
              <a:rPr lang="ru-RU" altLang="ru-RU" sz="1600" dirty="0"/>
              <a:t>, новое мобильное приложение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ru-RU" sz="1600" dirty="0">
                <a:solidFill>
                  <a:srgbClr val="FFFF00"/>
                </a:solidFill>
              </a:rPr>
              <a:t>- </a:t>
            </a:r>
            <a:r>
              <a:rPr lang="ru-RU" altLang="ru-RU" sz="1600" dirty="0">
                <a:solidFill>
                  <a:srgbClr val="FFFF00"/>
                </a:solidFill>
              </a:rPr>
              <a:t>DACON (ДАКОН). Исполнительная документация. Интеграция с ИСУП </a:t>
            </a:r>
            <a:r>
              <a:rPr lang="ru-RU" altLang="ru-RU" sz="1600" dirty="0"/>
              <a:t>и 1С:ERP УСО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ru-RU" sz="1600" dirty="0">
                <a:solidFill>
                  <a:srgbClr val="FFFF00"/>
                </a:solidFill>
              </a:rPr>
              <a:t>- </a:t>
            </a:r>
            <a:r>
              <a:rPr lang="ru-RU" altLang="ru-RU" sz="1600" dirty="0" err="1">
                <a:solidFill>
                  <a:srgbClr val="FFFF00"/>
                </a:solidFill>
              </a:rPr>
              <a:t>Renga</a:t>
            </a:r>
            <a:r>
              <a:rPr lang="ru-RU" altLang="ru-RU" sz="1600" dirty="0">
                <a:solidFill>
                  <a:srgbClr val="FFFF00"/>
                </a:solidFill>
              </a:rPr>
              <a:t> Professional. </a:t>
            </a:r>
            <a:r>
              <a:rPr lang="en-US" altLang="ru-RU" sz="1600" dirty="0">
                <a:solidFill>
                  <a:srgbClr val="FFFF00"/>
                </a:solidFill>
              </a:rPr>
              <a:t>BIM</a:t>
            </a:r>
            <a:r>
              <a:rPr lang="ru-RU" altLang="ru-RU" sz="1600" dirty="0">
                <a:solidFill>
                  <a:srgbClr val="FFFF00"/>
                </a:solidFill>
              </a:rPr>
              <a:t>. </a:t>
            </a:r>
            <a:r>
              <a:rPr lang="ru-RU" altLang="ru-RU" sz="1600" dirty="0"/>
              <a:t>Умные фильтры, динамические связи с </a:t>
            </a:r>
            <a:r>
              <a:rPr lang="ru-RU" altLang="ru-RU" sz="1600" dirty="0">
                <a:solidFill>
                  <a:srgbClr val="FFFF00"/>
                </a:solidFill>
              </a:rPr>
              <a:t>DWG</a:t>
            </a:r>
            <a:r>
              <a:rPr lang="ru-RU" altLang="ru-RU" sz="1600" dirty="0"/>
              <a:t>, STEP, c3d, автоматическая изоляция трубопроводов и др. инженерных систем</a:t>
            </a:r>
            <a:r>
              <a:rPr lang="ru-RU" altLang="ru-RU" sz="1600" dirty="0">
                <a:solidFill>
                  <a:srgbClr val="FFFF00"/>
                </a:solidFill>
              </a:rPr>
              <a:t>, масштабные проекты, например, </a:t>
            </a:r>
            <a:r>
              <a:rPr lang="en-US" altLang="ru-RU" sz="1600" dirty="0" err="1">
                <a:solidFill>
                  <a:srgbClr val="FFFF00"/>
                </a:solidFill>
              </a:rPr>
              <a:t>Setl</a:t>
            </a:r>
            <a:r>
              <a:rPr lang="en-US" altLang="ru-RU" sz="1600" dirty="0">
                <a:solidFill>
                  <a:srgbClr val="FFFF00"/>
                </a:solidFill>
              </a:rPr>
              <a:t> Group:</a:t>
            </a:r>
            <a:endParaRPr lang="ru-RU" altLang="ru-RU" sz="1600" dirty="0">
              <a:solidFill>
                <a:srgbClr val="FFFF00"/>
              </a:solidFill>
            </a:endParaRPr>
          </a:p>
        </p:txBody>
      </p:sp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82A16442-C33C-4EA4-B8F0-1155A3CF2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r="16212"/>
          <a:stretch>
            <a:fillRect/>
          </a:stretch>
        </p:blipFill>
        <p:spPr bwMode="auto">
          <a:xfrm>
            <a:off x="1094925" y="3699654"/>
            <a:ext cx="3903421" cy="2953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27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5AA39-FDAC-79A9-ADBD-713E41751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8AA1090-A431-9105-B091-83FA1389E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3DF5B4-5705-275F-F494-21E8E5DED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0802D-A58A-2C8A-005A-163557226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5B4F575-76A1-3718-D26A-15DFE2B195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800" dirty="0"/>
              <a:t>Партнеры</a:t>
            </a:r>
            <a:endParaRPr lang="ru-RU" altLang="ru-RU" sz="2800" dirty="0"/>
          </a:p>
        </p:txBody>
      </p:sp>
      <p:sp>
        <p:nvSpPr>
          <p:cNvPr id="40" name="Line 9">
            <a:extLst>
              <a:ext uri="{FF2B5EF4-FFF2-40B4-BE49-F238E27FC236}">
                <a16:creationId xmlns:a16="http://schemas.microsoft.com/office/drawing/2014/main" id="{3FFDFF54-DB73-957F-7B2C-D90F438B93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41565" y="1928098"/>
            <a:ext cx="1160072" cy="87290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1" name="Line 10">
            <a:extLst>
              <a:ext uri="{FF2B5EF4-FFF2-40B4-BE49-F238E27FC236}">
                <a16:creationId xmlns:a16="http://schemas.microsoft.com/office/drawing/2014/main" id="{C5DA85BE-7A79-6C0D-8AED-64603CE12D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8090" y="2501777"/>
            <a:ext cx="2598380" cy="49622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2" name="Line 11">
            <a:extLst>
              <a:ext uri="{FF2B5EF4-FFF2-40B4-BE49-F238E27FC236}">
                <a16:creationId xmlns:a16="http://schemas.microsoft.com/office/drawing/2014/main" id="{0B981750-A91F-F068-31FB-772BBDCB28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78589" y="3884093"/>
            <a:ext cx="1323047" cy="123654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9" name="Line 29">
            <a:extLst>
              <a:ext uri="{FF2B5EF4-FFF2-40B4-BE49-F238E27FC236}">
                <a16:creationId xmlns:a16="http://schemas.microsoft.com/office/drawing/2014/main" id="{844D7D87-C5A0-CA8A-7162-88A759A50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8506" y="3882347"/>
            <a:ext cx="1910665" cy="114177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0" name="AutoShape 28">
            <a:extLst>
              <a:ext uri="{FF2B5EF4-FFF2-40B4-BE49-F238E27FC236}">
                <a16:creationId xmlns:a16="http://schemas.microsoft.com/office/drawing/2014/main" id="{FE2C38E6-0891-C20C-60C4-369AF6E95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6470" y="2202547"/>
            <a:ext cx="1805211" cy="598462"/>
          </a:xfrm>
          <a:prstGeom prst="flowChartAlternateProcess">
            <a:avLst/>
          </a:prstGeom>
          <a:noFill/>
          <a:ln w="25400" algn="ctr">
            <a:solidFill>
              <a:srgbClr val="FFFF00"/>
            </a:solidFill>
            <a:miter lim="800000"/>
          </a:ln>
          <a:effec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-5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1700">
                <a:solidFill>
                  <a:schemeClr val="tx1"/>
                </a:solidFill>
                <a:latin typeface="Futura PT Demi" panose="020B0702020204020303" pitchFamily="34" charset="-5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-5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-52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Центры 1С:КОРП - </a:t>
            </a: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216 </a:t>
            </a:r>
          </a:p>
        </p:txBody>
      </p:sp>
      <p:sp>
        <p:nvSpPr>
          <p:cNvPr id="51" name="Line 10">
            <a:extLst>
              <a:ext uri="{FF2B5EF4-FFF2-40B4-BE49-F238E27FC236}">
                <a16:creationId xmlns:a16="http://schemas.microsoft.com/office/drawing/2014/main" id="{153EC2AB-0B33-AE87-6880-7CA45C02912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8090" y="3465229"/>
            <a:ext cx="785998" cy="34204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3" name="AutoShape 28">
            <a:extLst>
              <a:ext uri="{FF2B5EF4-FFF2-40B4-BE49-F238E27FC236}">
                <a16:creationId xmlns:a16="http://schemas.microsoft.com/office/drawing/2014/main" id="{A0F04C02-EF2E-6C58-5C40-770727E64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4087" y="3532328"/>
            <a:ext cx="4185732" cy="598462"/>
          </a:xfrm>
          <a:prstGeom prst="flowChartAlternateProcess">
            <a:avLst/>
          </a:prstGeom>
          <a:noFill/>
          <a:ln w="25400" algn="ctr">
            <a:solidFill>
              <a:srgbClr val="FFFF00"/>
            </a:solidFill>
            <a:miter lim="800000"/>
          </a:ln>
          <a:effec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-5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1700">
                <a:solidFill>
                  <a:schemeClr val="tx1"/>
                </a:solidFill>
                <a:latin typeface="Futura PT Demi" panose="020B0702020204020303" pitchFamily="34" charset="-5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-5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-52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1С:Центры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ERP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lang="en-US" altLang="ru-RU" sz="1800" dirty="0">
                <a:solidFill>
                  <a:srgbClr val="FFFF00"/>
                </a:solidFill>
                <a:latin typeface="+mn-lt"/>
              </a:rPr>
              <a:t>6</a:t>
            </a: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48 </a:t>
            </a:r>
            <a:r>
              <a:rPr lang="ru-RU" altLang="ru-RU" sz="1800" b="0" dirty="0">
                <a:solidFill>
                  <a:schemeClr val="bg1"/>
                </a:solidFill>
                <a:latin typeface="+mn-lt"/>
              </a:rPr>
              <a:t>организаций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b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 них со статусом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1С:Центр ERP - </a:t>
            </a: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1</a:t>
            </a:r>
            <a:r>
              <a:rPr lang="en-US" altLang="ru-RU" sz="1800" dirty="0">
                <a:solidFill>
                  <a:srgbClr val="FFFF00"/>
                </a:solidFill>
                <a:latin typeface="+mn-lt"/>
              </a:rPr>
              <a:t>2</a:t>
            </a: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8</a:t>
            </a:r>
          </a:p>
        </p:txBody>
      </p:sp>
      <p:sp>
        <p:nvSpPr>
          <p:cNvPr id="54" name="AutoShape 19">
            <a:extLst>
              <a:ext uri="{FF2B5EF4-FFF2-40B4-BE49-F238E27FC236}">
                <a16:creationId xmlns:a16="http://schemas.microsoft.com/office/drawing/2014/main" id="{8E3BF11E-C55A-C0DB-E9F3-63882AA59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281" y="1213010"/>
            <a:ext cx="3812380" cy="715089"/>
          </a:xfrm>
          <a:prstGeom prst="flowChartAlternateProcess">
            <a:avLst/>
          </a:prstGeom>
          <a:noFill/>
          <a:ln w="25400" algn="ctr">
            <a:solidFill>
              <a:srgbClr val="FFFF00"/>
            </a:solidFill>
            <a:miter lim="800000"/>
          </a:ln>
          <a:effec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-5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1700">
                <a:solidFill>
                  <a:schemeClr val="tx1"/>
                </a:solidFill>
                <a:latin typeface="Futura PT Demi" panose="020B0702020204020303" pitchFamily="34" charset="-5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-5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-52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Франчайзи1С:БухОбслуживание </a:t>
            </a:r>
            <a:b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 1 205</a:t>
            </a:r>
          </a:p>
        </p:txBody>
      </p:sp>
      <p:sp>
        <p:nvSpPr>
          <p:cNvPr id="55" name="Line 9">
            <a:extLst>
              <a:ext uri="{FF2B5EF4-FFF2-40B4-BE49-F238E27FC236}">
                <a16:creationId xmlns:a16="http://schemas.microsoft.com/office/drawing/2014/main" id="{A4E53A01-AEB0-026A-D9A1-8837496494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94226" y="1936648"/>
            <a:ext cx="1123773" cy="80085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6" name="AutoShape 21">
            <a:extLst>
              <a:ext uri="{FF2B5EF4-FFF2-40B4-BE49-F238E27FC236}">
                <a16:creationId xmlns:a16="http://schemas.microsoft.com/office/drawing/2014/main" id="{89B14EDC-183F-A0EF-FC7E-52A878D35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4294" y="4768055"/>
            <a:ext cx="2470150" cy="714375"/>
          </a:xfrm>
          <a:prstGeom prst="flowChartAlternateProcess">
            <a:avLst/>
          </a:prstGeom>
          <a:noFill/>
          <a:ln w="25400" algn="ctr">
            <a:solidFill>
              <a:srgbClr val="FFFF00"/>
            </a:solidFill>
            <a:miter lim="800000"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-5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1700">
                <a:solidFill>
                  <a:schemeClr val="tx1"/>
                </a:solidFill>
                <a:latin typeface="Futura PT Demi" panose="020B0702020204020303" pitchFamily="34" charset="-5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-5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-52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defRPr/>
            </a:pP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Мультивендорные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компании </a:t>
            </a:r>
            <a:r>
              <a:rPr lang="en-US" altLang="ru-RU" sz="1800" dirty="0">
                <a:solidFill>
                  <a:srgbClr val="FFFF00"/>
                </a:solidFill>
                <a:latin typeface="+mn-lt"/>
              </a:rPr>
              <a:t>10</a:t>
            </a: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2</a:t>
            </a:r>
          </a:p>
        </p:txBody>
      </p:sp>
      <p:sp>
        <p:nvSpPr>
          <p:cNvPr id="57" name="Line 11">
            <a:extLst>
              <a:ext uri="{FF2B5EF4-FFF2-40B4-BE49-F238E27FC236}">
                <a16:creationId xmlns:a16="http://schemas.microsoft.com/office/drawing/2014/main" id="{BB0BBA44-AB95-7E01-E91B-6F2A73087A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78787" y="3457260"/>
            <a:ext cx="1699007" cy="49622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8" name="AutoShape 21">
            <a:extLst>
              <a:ext uri="{FF2B5EF4-FFF2-40B4-BE49-F238E27FC236}">
                <a16:creationId xmlns:a16="http://schemas.microsoft.com/office/drawing/2014/main" id="{35FBC5C7-B079-5524-142A-2B5134CC1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086" y="3565897"/>
            <a:ext cx="3089851" cy="715089"/>
          </a:xfrm>
          <a:prstGeom prst="flowChartAlternateProcess">
            <a:avLst/>
          </a:prstGeom>
          <a:noFill/>
          <a:ln w="25400" algn="ctr">
            <a:solidFill>
              <a:srgbClr val="FFFF00"/>
            </a:solidFill>
            <a:miter lim="800000"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-5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1700">
                <a:solidFill>
                  <a:schemeClr val="tx1"/>
                </a:solidFill>
                <a:latin typeface="Futura PT Demi" panose="020B0702020204020303" pitchFamily="34" charset="-5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-5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-52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Центры компетенции заказчиков (ЦКЗ) около </a:t>
            </a: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20</a:t>
            </a:r>
          </a:p>
        </p:txBody>
      </p:sp>
      <p:sp>
        <p:nvSpPr>
          <p:cNvPr id="59" name="Line 11">
            <a:extLst>
              <a:ext uri="{FF2B5EF4-FFF2-40B4-BE49-F238E27FC236}">
                <a16:creationId xmlns:a16="http://schemas.microsoft.com/office/drawing/2014/main" id="{EC31285C-BF67-4EA5-6B04-A5A2B183043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3038" y="2571551"/>
            <a:ext cx="2449284" cy="49622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0" name="AutoShape 28">
            <a:extLst>
              <a:ext uri="{FF2B5EF4-FFF2-40B4-BE49-F238E27FC236}">
                <a16:creationId xmlns:a16="http://schemas.microsoft.com/office/drawing/2014/main" id="{629D3977-EA5D-B227-6283-4A6E80541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9178" y="4695917"/>
            <a:ext cx="2495550" cy="598462"/>
          </a:xfrm>
          <a:prstGeom prst="flowChartAlternateProcess">
            <a:avLst/>
          </a:prstGeom>
          <a:noFill/>
          <a:ln w="25400" algn="ctr">
            <a:solidFill>
              <a:srgbClr val="FFFF00"/>
            </a:solidFill>
            <a:miter lim="800000"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-5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1700">
                <a:solidFill>
                  <a:schemeClr val="tx1"/>
                </a:solidFill>
                <a:latin typeface="Futura PT Demi" panose="020B0702020204020303" pitchFamily="34" charset="-5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-5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-52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defRPr/>
            </a:pP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1С:Центры</a:t>
            </a:r>
            <a:r>
              <a:rPr lang="en-US" altLang="ru-RU" sz="1800" dirty="0">
                <a:solidFill>
                  <a:srgbClr val="FFFF00"/>
                </a:solidFill>
                <a:latin typeface="+mn-lt"/>
              </a:rPr>
              <a:t> MDM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defRPr/>
            </a:pP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планируем создавать</a:t>
            </a:r>
          </a:p>
        </p:txBody>
      </p:sp>
      <p:sp>
        <p:nvSpPr>
          <p:cNvPr id="61" name="Line 29">
            <a:extLst>
              <a:ext uri="{FF2B5EF4-FFF2-40B4-BE49-F238E27FC236}">
                <a16:creationId xmlns:a16="http://schemas.microsoft.com/office/drawing/2014/main" id="{6322C8CC-DC0F-E7E8-729A-5DFD860F21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6680" y="4035936"/>
            <a:ext cx="0" cy="88396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8" name="AutoShape 20">
            <a:extLst>
              <a:ext uri="{FF2B5EF4-FFF2-40B4-BE49-F238E27FC236}">
                <a16:creationId xmlns:a16="http://schemas.microsoft.com/office/drawing/2014/main" id="{8398C2EC-459C-37D3-638B-6353E65C3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4226" y="915095"/>
            <a:ext cx="4692650" cy="1021556"/>
          </a:xfrm>
          <a:prstGeom prst="flowChartAlternateProcess">
            <a:avLst/>
          </a:prstGeom>
          <a:noFill/>
          <a:ln w="25400" algn="ctr">
            <a:solidFill>
              <a:srgbClr val="FFFF00"/>
            </a:solidFill>
            <a:miter lim="800000"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-5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1700">
                <a:solidFill>
                  <a:schemeClr val="tx1"/>
                </a:solidFill>
                <a:latin typeface="Futura PT Demi" panose="020B0702020204020303" pitchFamily="34" charset="-5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-5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-52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1С:Консалтинг – </a:t>
            </a: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549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организаций, из них 1С:Консалтинг. Управленческий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354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1С:Консалтинг. Бухгалтерский - </a:t>
            </a: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387</a:t>
            </a:r>
          </a:p>
        </p:txBody>
      </p:sp>
      <p:sp>
        <p:nvSpPr>
          <p:cNvPr id="47" name="AutoShape 19">
            <a:extLst>
              <a:ext uri="{FF2B5EF4-FFF2-40B4-BE49-F238E27FC236}">
                <a16:creationId xmlns:a16="http://schemas.microsoft.com/office/drawing/2014/main" id="{0B2DDC13-9790-43D1-4EAF-0DB6BF6C0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524" y="2202547"/>
            <a:ext cx="1941513" cy="715089"/>
          </a:xfrm>
          <a:prstGeom prst="flowChartAlternateProcess">
            <a:avLst/>
          </a:prstGeom>
          <a:noFill/>
          <a:ln w="25400" algn="ctr">
            <a:solidFill>
              <a:srgbClr val="FFFF00"/>
            </a:solidFill>
            <a:miter lim="800000"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-5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1700">
                <a:solidFill>
                  <a:schemeClr val="tx1"/>
                </a:solidFill>
                <a:latin typeface="Futura PT Demi" panose="020B0702020204020303" pitchFamily="34" charset="-5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-5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-52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1С:Франчайзи </a:t>
            </a:r>
            <a:b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en-US" altLang="ru-RU" sz="1800" dirty="0">
                <a:solidFill>
                  <a:srgbClr val="FFFF00"/>
                </a:solidFill>
                <a:latin typeface="+mn-lt"/>
              </a:rPr>
              <a:t>8 </a:t>
            </a: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637</a:t>
            </a:r>
            <a:endParaRPr lang="ru-RU" altLang="ru-RU" sz="1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2" name="AutoShape 21">
            <a:extLst>
              <a:ext uri="{FF2B5EF4-FFF2-40B4-BE49-F238E27FC236}">
                <a16:creationId xmlns:a16="http://schemas.microsoft.com/office/drawing/2014/main" id="{98F2772D-2561-FA91-28AB-D12DE08F6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481" y="4919897"/>
            <a:ext cx="2912188" cy="1720897"/>
          </a:xfrm>
          <a:prstGeom prst="flowChartAlternateProcess">
            <a:avLst/>
          </a:prstGeom>
          <a:noFill/>
          <a:ln w="25400" algn="ctr">
            <a:solidFill>
              <a:srgbClr val="FFFF00"/>
            </a:solidFill>
            <a:miter lim="800000"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-5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1700">
                <a:solidFill>
                  <a:schemeClr val="tx1"/>
                </a:solidFill>
                <a:latin typeface="Futura PT Demi" panose="020B0702020204020303" pitchFamily="34" charset="-5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-5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-52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-5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Центры компетенции:</a:t>
            </a:r>
            <a:endParaRPr kumimoji="0" lang="en-US" alt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бюджет - </a:t>
            </a: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300</a:t>
            </a:r>
          </a:p>
          <a:p>
            <a:pPr marL="0" marR="0" lvl="0" indent="0" algn="l" defTabSz="914400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образование - </a:t>
            </a: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7</a:t>
            </a:r>
            <a:r>
              <a:rPr lang="en-US" altLang="ru-RU" sz="1800" dirty="0">
                <a:solidFill>
                  <a:srgbClr val="FFFF00"/>
                </a:solidFill>
                <a:latin typeface="+mn-lt"/>
              </a:rPr>
              <a:t>1</a:t>
            </a:r>
            <a:endParaRPr lang="ru-RU" altLang="ru-RU" sz="1800" dirty="0">
              <a:solidFill>
                <a:srgbClr val="FFFF00"/>
              </a:solidFill>
              <a:latin typeface="+mn-lt"/>
            </a:endParaRPr>
          </a:p>
          <a:p>
            <a:pPr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800" dirty="0">
                <a:solidFill>
                  <a:schemeClr val="bg1"/>
                </a:solidFill>
                <a:latin typeface="+mn-lt"/>
              </a:rPr>
              <a:t>медицина - </a:t>
            </a: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115</a:t>
            </a:r>
          </a:p>
          <a:p>
            <a:pPr marL="0" marR="0" lvl="0" indent="0" algn="l" defTabSz="914400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документооборот – </a:t>
            </a:r>
            <a:r>
              <a:rPr lang="en-US" altLang="ru-RU" sz="1800" dirty="0">
                <a:solidFill>
                  <a:srgbClr val="FFFF00"/>
                </a:solidFill>
                <a:latin typeface="+mn-lt"/>
              </a:rPr>
              <a:t>2</a:t>
            </a: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62</a:t>
            </a:r>
            <a:endParaRPr lang="en-US" altLang="ru-RU" sz="1800" dirty="0">
              <a:solidFill>
                <a:srgbClr val="FFFF00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defRPr/>
            </a:pPr>
            <a:r>
              <a:rPr lang="ru-RU" altLang="ru-RU" sz="1800" dirty="0">
                <a:solidFill>
                  <a:srgbClr val="FFFF00"/>
                </a:solidFill>
                <a:latin typeface="+mn-lt"/>
              </a:rPr>
              <a:t>КЭДО - 972</a:t>
            </a:r>
          </a:p>
          <a:p>
            <a:pPr marL="0" marR="0" lvl="0" indent="0" algn="l" defTabSz="914400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defRPr/>
            </a:pPr>
            <a:r>
              <a:rPr lang="en-US" altLang="ru-RU" sz="1800" dirty="0">
                <a:solidFill>
                  <a:srgbClr val="FFFF00"/>
                </a:solidFill>
                <a:latin typeface="+mn-lt"/>
              </a:rPr>
              <a:t>CRM - 23</a:t>
            </a:r>
            <a:endParaRPr lang="ru-RU" altLang="ru-RU" sz="18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29" name="Рисунок 28" descr="Изображение выглядит как искусство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B0FDC7-902C-DA8B-B848-84B9A4596D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brightnessContrast bright="7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465" y="2440706"/>
            <a:ext cx="1756969" cy="1756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BB339B-2E15-3060-9497-FF2A6A3C6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8860" y="3190279"/>
            <a:ext cx="699646" cy="34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9691E-AE86-8F53-C40C-26C82A5A1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снимок экрана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AF4C005-E713-0CC0-FF4C-16F265D53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круг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720D01C-1BAD-E22B-7D9F-2BD7939C5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24EC5-636A-6D5C-0FE9-7A5BC7761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, темнота,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D5AB947-3C8C-FB5B-49B0-168B46F69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снимок экрана, Шрифт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6990F72-948B-DAB9-2B7A-3AA9B9C61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73" y="1667115"/>
            <a:ext cx="8122717" cy="441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46FA3-37B3-4F88-2B1C-272B2ACB3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462B411-A1BC-9E15-2C1D-BF6785255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/>
              <a:t>Пользователи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72FAD90-8964-E9FC-4599-8C91FFE76E3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7174" y="1852152"/>
            <a:ext cx="11594753" cy="1061614"/>
          </a:xfrm>
        </p:spPr>
        <p:txBody>
          <a:bodyPr/>
          <a:lstStyle/>
          <a:p>
            <a:pPr eaLnBrk="1" hangingPunct="1"/>
            <a:r>
              <a:rPr lang="ru-RU" altLang="ru-RU" sz="1800" dirty="0">
                <a:solidFill>
                  <a:srgbClr val="FFFF00"/>
                </a:solidFill>
              </a:rPr>
              <a:t>В 2025 году </a:t>
            </a:r>
            <a:r>
              <a:rPr lang="ru-RU" altLang="ru-RU" sz="1800" dirty="0"/>
              <a:t>фирма «1С» в 9-й раз провела ежегодный конкурс «1С:Проект года», </a:t>
            </a:r>
            <a:br>
              <a:rPr lang="ru-RU" altLang="ru-RU" sz="1800" dirty="0"/>
            </a:br>
            <a:r>
              <a:rPr lang="ru-RU" altLang="ru-RU" sz="1800" dirty="0"/>
              <a:t>в котором пользователи делятся своим опытом успешных внедрений решений «1С». </a:t>
            </a:r>
          </a:p>
          <a:p>
            <a:pPr eaLnBrk="1" hangingPunct="1"/>
            <a:r>
              <a:rPr lang="ru-RU" altLang="ru-RU" sz="1800" dirty="0"/>
              <a:t>На конкурс было </a:t>
            </a:r>
            <a:r>
              <a:rPr lang="ru-RU" altLang="ru-RU" sz="1800" dirty="0">
                <a:solidFill>
                  <a:srgbClr val="FFFF00"/>
                </a:solidFill>
              </a:rPr>
              <a:t>подано 394 проекта – рекордное количество, в числе победителей:</a:t>
            </a:r>
          </a:p>
        </p:txBody>
      </p:sp>
      <p:pic>
        <p:nvPicPr>
          <p:cNvPr id="2050" name="Picture 2" descr="D:\Temp\qr-code (8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992" y="392920"/>
            <a:ext cx="1638302" cy="1638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DAD11C-498F-28DE-8871-6ABB059B6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9825" y="3321148"/>
            <a:ext cx="1435682" cy="690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177024-8EDC-E2D3-45E3-5E2E8688C578}"/>
              </a:ext>
            </a:extLst>
          </p:cNvPr>
          <p:cNvSpPr txBox="1"/>
          <p:nvPr/>
        </p:nvSpPr>
        <p:spPr>
          <a:xfrm>
            <a:off x="1770175" y="927977"/>
            <a:ext cx="80766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>
                <a:solidFill>
                  <a:srgbClr val="FFFF00"/>
                </a:solidFill>
              </a:rPr>
              <a:t>1 800 лучших кейсов корпоративной автоматизации и цифровизации на сайте конкурса «1С:Проект года»: </a:t>
            </a:r>
            <a:r>
              <a:rPr lang="en-US" altLang="ru-RU" dirty="0">
                <a:solidFill>
                  <a:schemeClr val="bg1"/>
                </a:solidFill>
                <a:hlinkClick r:id="rId5"/>
              </a:rPr>
              <a:t>https://eawards.1c.ru/</a:t>
            </a:r>
            <a:r>
              <a:rPr lang="ru-RU" altLang="ru-RU" u="sng" dirty="0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ru-RU" altLang="ru-RU" dirty="0">
                <a:solidFill>
                  <a:schemeClr val="bg1"/>
                </a:solidFill>
              </a:rPr>
              <a:t>Более 100 номинаций, приглашаем принять участие в конкурсе в 2026 году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F999A1-EB67-F49A-5337-E2838FD16A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839" y="4666038"/>
            <a:ext cx="884484" cy="8844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A3D8A72-E640-42A4-0C21-8D43D88B5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5677" y="3058713"/>
            <a:ext cx="1150908" cy="51100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65B387E-963B-571F-D79C-896D8CAEC3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36256" y="3087923"/>
            <a:ext cx="1679995" cy="56111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55350C9-55F7-C74E-AAED-3D1392AA86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23115"/>
          <a:stretch>
            <a:fillRect/>
          </a:stretch>
        </p:blipFill>
        <p:spPr>
          <a:xfrm>
            <a:off x="8668983" y="4686169"/>
            <a:ext cx="728633" cy="7284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42FF6B7-02C8-0400-317F-59E4831E1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667" y="4686169"/>
            <a:ext cx="2221661" cy="4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D38C7CA9-2AA5-B7EE-D450-44BE9D474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756" y="6334144"/>
            <a:ext cx="1731962" cy="207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13">
            <a:extLst>
              <a:ext uri="{FF2B5EF4-FFF2-40B4-BE49-F238E27FC236}">
                <a16:creationId xmlns:a16="http://schemas.microsoft.com/office/drawing/2014/main" id="{1D6C3E37-8A8E-F897-B8B9-CA7E6D53A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861" y="3876675"/>
            <a:ext cx="14382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BDBD4E4-9A6E-A784-D684-7AC1E18023E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75" y="4605419"/>
            <a:ext cx="1789314" cy="57513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текст, логотип, Шрифт, желт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A022043-9B96-A572-BC25-091AED7AC1F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2" b="17683"/>
          <a:stretch>
            <a:fillRect/>
          </a:stretch>
        </p:blipFill>
        <p:spPr>
          <a:xfrm>
            <a:off x="8933774" y="3089759"/>
            <a:ext cx="1880910" cy="55702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Шрифт, текст, Графика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4A6060B-8CC6-A583-967D-CEDDDA6B835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33638" r="12945" b="22595"/>
          <a:stretch>
            <a:fillRect/>
          </a:stretch>
        </p:blipFill>
        <p:spPr>
          <a:xfrm>
            <a:off x="8029316" y="3906052"/>
            <a:ext cx="2372859" cy="50071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B08FD58-8905-1C43-D953-A3739C1BD6C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58393" y="6151729"/>
            <a:ext cx="2589897" cy="506169"/>
          </a:xfrm>
          <a:prstGeom prst="rect">
            <a:avLst/>
          </a:prstGeom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DDEFC52A-04A4-A7AB-ED5F-752511C8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635" y="3094918"/>
            <a:ext cx="2825187" cy="26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4587530-C708-448B-56B2-7EBE9F14F07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52299" t="15417" r="4811" b="55432"/>
          <a:stretch>
            <a:fillRect/>
          </a:stretch>
        </p:blipFill>
        <p:spPr>
          <a:xfrm>
            <a:off x="7485737" y="3065434"/>
            <a:ext cx="1314000" cy="60417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Шрифт, логотип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61DE93F-8749-1F37-4C41-23154606672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5" y="3943934"/>
            <a:ext cx="1916690" cy="83889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Графика, Шрифт, текст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C8E8029-86E6-C7BC-89BA-0E3797F77F3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13" y="5606921"/>
            <a:ext cx="2641968" cy="5167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текст, Цвет электрик, Шриф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B7E609D-FEC6-3408-C83A-2C7EBD79B28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88" y="5476307"/>
            <a:ext cx="1065799" cy="106579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DE8057A-0546-82ED-EA5E-F92213A39F5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948721" y="3475216"/>
            <a:ext cx="935561" cy="937435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0393CEF-808B-1232-9984-BFF2C67ADA56}"/>
              </a:ext>
            </a:extLst>
          </p:cNvPr>
          <p:cNvGrpSpPr/>
          <p:nvPr/>
        </p:nvGrpSpPr>
        <p:grpSpPr>
          <a:xfrm>
            <a:off x="10878475" y="4646404"/>
            <a:ext cx="1066800" cy="895350"/>
            <a:chOff x="6336819" y="5664415"/>
            <a:chExt cx="1066800" cy="895350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45E4A584-C78A-EF0D-DE7A-18C1DBF53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336819" y="5664415"/>
              <a:ext cx="1066800" cy="89535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B0AF853E-2FD4-A482-1A10-93463D6CE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 b="22617"/>
            <a:stretch>
              <a:fillRect/>
            </a:stretch>
          </p:blipFill>
          <p:spPr>
            <a:xfrm>
              <a:off x="6336819" y="5666574"/>
              <a:ext cx="1066800" cy="692843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екст, логотип, Шрифт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0EC53A1-13B1-E58E-A412-E45218EC3B56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361" y="5970577"/>
            <a:ext cx="1496914" cy="575521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екст, Шрифт, Графика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6644CBB-2DA0-DA0C-7956-185F9C3AABD6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4" y="5342828"/>
            <a:ext cx="2098327" cy="627749"/>
          </a:xfrm>
          <a:prstGeom prst="rect">
            <a:avLst/>
          </a:prstGeom>
        </p:spPr>
      </p:pic>
      <p:pic>
        <p:nvPicPr>
          <p:cNvPr id="62" name="Рисунок 7277">
            <a:extLst>
              <a:ext uri="{FF2B5EF4-FFF2-40B4-BE49-F238E27FC236}">
                <a16:creationId xmlns:a16="http://schemas.microsoft.com/office/drawing/2014/main" id="{86E508D1-760C-DAD3-BB88-3542C3A00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7"/>
          <a:stretch>
            <a:fillRect/>
          </a:stretch>
        </p:blipFill>
        <p:spPr bwMode="auto">
          <a:xfrm>
            <a:off x="3078995" y="5380609"/>
            <a:ext cx="955445" cy="76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" name="Рисунок 1023" descr="Изображение выглядит как Цвет электрик, текст, логотип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BDDCEBC-7481-A7B8-6C1D-87247CCD9B51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23" y="5476307"/>
            <a:ext cx="1106791" cy="106579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E4635E3-E965-D068-5C04-078BC6F89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9" b="33852"/>
          <a:stretch>
            <a:fillRect/>
          </a:stretch>
        </p:blipFill>
        <p:spPr bwMode="auto">
          <a:xfrm>
            <a:off x="5439433" y="3911410"/>
            <a:ext cx="2263898" cy="4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328551-7E87-B870-6578-5E07810427D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407597" y="4729045"/>
            <a:ext cx="2185922" cy="28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4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69613-6A36-5EF6-72BB-A465920A6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1F5EF0B-1C01-B697-C262-96E0D00D5B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/>
              <a:t>Бизнес-форум 1С:</a:t>
            </a:r>
            <a:r>
              <a:rPr lang="en-US" altLang="ru-RU" sz="2800" dirty="0"/>
              <a:t>ERP </a:t>
            </a:r>
            <a:r>
              <a:rPr lang="ru-RU" altLang="ru-RU" sz="2800" dirty="0"/>
              <a:t>2025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727D0562-8725-C502-7CA6-27A157B76BB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15888" y="1196201"/>
            <a:ext cx="8337406" cy="2543813"/>
          </a:xfrm>
        </p:spPr>
        <p:txBody>
          <a:bodyPr/>
          <a:lstStyle/>
          <a:p>
            <a:pPr eaLnBrk="1" hangingPunct="1"/>
            <a:r>
              <a:rPr lang="ru-RU" altLang="ru-RU" sz="1800" dirty="0">
                <a:solidFill>
                  <a:srgbClr val="FFFF00"/>
                </a:solidFill>
              </a:rPr>
              <a:t>20 ноября в Москве </a:t>
            </a:r>
            <a:r>
              <a:rPr lang="ru-RU" altLang="ru-RU" sz="1800" dirty="0"/>
              <a:t>(Крокус Экспо)</a:t>
            </a:r>
          </a:p>
          <a:p>
            <a:pPr eaLnBrk="1" hangingPunct="1"/>
            <a:r>
              <a:rPr lang="ru-RU" altLang="ru-RU" sz="1800" dirty="0">
                <a:solidFill>
                  <a:srgbClr val="FFFF00"/>
                </a:solidFill>
              </a:rPr>
              <a:t>Подробнее</a:t>
            </a:r>
            <a:r>
              <a:rPr lang="ru-RU" altLang="ru-RU" sz="1800" dirty="0"/>
              <a:t> про развитие экосистемы </a:t>
            </a:r>
            <a:r>
              <a:rPr lang="ru-RU" altLang="ru-RU" sz="1800" dirty="0">
                <a:solidFill>
                  <a:srgbClr val="FFFF00"/>
                </a:solidFill>
              </a:rPr>
              <a:t>и практический опыт </a:t>
            </a:r>
          </a:p>
          <a:p>
            <a:pPr eaLnBrk="1" hangingPunct="1"/>
            <a:r>
              <a:rPr lang="ru-RU" altLang="ru-RU" sz="1800" dirty="0">
                <a:solidFill>
                  <a:srgbClr val="FFFF00"/>
                </a:solidFill>
              </a:rPr>
              <a:t>Более 160 докладов</a:t>
            </a:r>
            <a:r>
              <a:rPr lang="ru-RU" altLang="ru-RU" sz="1800" dirty="0"/>
              <a:t>, спикеры от крупнейших компаний</a:t>
            </a:r>
          </a:p>
          <a:p>
            <a:pPr eaLnBrk="1" hangingPunct="1"/>
            <a:r>
              <a:rPr lang="ru-RU" altLang="ru-RU" sz="1800" dirty="0"/>
              <a:t>Торжественное награждение победителей конкурса «1С:Проект года»</a:t>
            </a:r>
          </a:p>
          <a:p>
            <a:pPr eaLnBrk="1" hangingPunct="1"/>
            <a:r>
              <a:rPr lang="ru-RU" altLang="ru-RU" sz="1800" dirty="0">
                <a:solidFill>
                  <a:srgbClr val="FFFF00"/>
                </a:solidFill>
              </a:rPr>
              <a:t>Более 100 стендов на выставке </a:t>
            </a:r>
            <a:r>
              <a:rPr lang="ru-RU" altLang="ru-RU" sz="1800" dirty="0"/>
              <a:t>с продуктами, сервисами, партнерами</a:t>
            </a:r>
          </a:p>
          <a:p>
            <a:pPr eaLnBrk="1" hangingPunct="1"/>
            <a:r>
              <a:rPr lang="ru-RU" altLang="ru-RU" sz="1800" dirty="0"/>
              <a:t>Ожидается более 3500 очных участников, для участия требуется предварительная регистрация и подтверждение, места разбирают, </a:t>
            </a:r>
            <a:r>
              <a:rPr lang="ru-RU" altLang="ru-RU" sz="1800" dirty="0">
                <a:solidFill>
                  <a:srgbClr val="FFFF00"/>
                </a:solidFill>
              </a:rPr>
              <a:t>рекомендуем не откладывать регистрацию </a:t>
            </a:r>
            <a:r>
              <a:rPr lang="en-US" altLang="ru-RU" sz="1800" dirty="0">
                <a:hlinkClick r:id="rId2"/>
              </a:rPr>
              <a:t>https://1c.ru/bf/</a:t>
            </a:r>
            <a:r>
              <a:rPr lang="ru-RU" altLang="ru-RU" sz="1800" dirty="0"/>
              <a:t> </a:t>
            </a:r>
            <a:r>
              <a:rPr lang="ru-RU" altLang="ru-RU" sz="1800" u="sng" dirty="0"/>
              <a:t> </a:t>
            </a:r>
          </a:p>
        </p:txBody>
      </p:sp>
      <p:pic>
        <p:nvPicPr>
          <p:cNvPr id="4" name="Picture 38" descr="\\hyakutake\Foto\Выставки и Семинары\ERPf24\Фотограф Андрей Черемисин\0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33290" r="142" b="6595"/>
          <a:stretch>
            <a:fillRect/>
          </a:stretch>
        </p:blipFill>
        <p:spPr bwMode="auto">
          <a:xfrm>
            <a:off x="215356" y="3865358"/>
            <a:ext cx="7018868" cy="2849278"/>
          </a:xfrm>
          <a:prstGeom prst="roundRect">
            <a:avLst>
              <a:gd name="adj" fmla="val 5985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" name="Picture 37" descr="\\hyakutake\Foto\Выставки и Семинары\ERPf24\Фотограф Алексей Еремин\ERMN 59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6"/>
          <a:stretch>
            <a:fillRect/>
          </a:stretch>
        </p:blipFill>
        <p:spPr bwMode="auto">
          <a:xfrm>
            <a:off x="7399530" y="3886200"/>
            <a:ext cx="4577114" cy="2815168"/>
          </a:xfrm>
          <a:prstGeom prst="roundRect">
            <a:avLst>
              <a:gd name="adj" fmla="val 5985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6" name="Picture 37" descr="\\hyakutake\Foto\Выставки и Семинары\ERPf24\Фотограф Алексей Еремин\ERMN 16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t="7416" r="13404" b="42613"/>
          <a:stretch>
            <a:fillRect/>
          </a:stretch>
        </p:blipFill>
        <p:spPr bwMode="auto">
          <a:xfrm>
            <a:off x="8564578" y="2204269"/>
            <a:ext cx="3412066" cy="1492778"/>
          </a:xfrm>
          <a:prstGeom prst="roundRect">
            <a:avLst>
              <a:gd name="adj" fmla="val 5985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D:\Temp\qr-code (7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956" y="377286"/>
            <a:ext cx="1637831" cy="1637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743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EEB6D-2782-0BF8-4ACC-D4321DDFB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снимок экрана, круг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676068D-8FF4-8444-804B-BDBAE0ABE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975D3A-6C97-D790-E063-3945A377D98D}"/>
              </a:ext>
            </a:extLst>
          </p:cNvPr>
          <p:cNvSpPr txBox="1"/>
          <p:nvPr/>
        </p:nvSpPr>
        <p:spPr>
          <a:xfrm>
            <a:off x="187202" y="6086066"/>
            <a:ext cx="21910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FF00"/>
                </a:solidFill>
              </a:rPr>
              <a:t>Приглашаю на стенд 1С, спасибо за внимание ! </a:t>
            </a:r>
            <a:endParaRPr lang="ru-RU" sz="1200" dirty="0">
              <a:solidFill>
                <a:srgbClr val="FFFF00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Алексей Нестеров, 1С</a:t>
            </a:r>
          </a:p>
        </p:txBody>
      </p:sp>
    </p:spTree>
    <p:extLst>
      <p:ext uri="{BB962C8B-B14F-4D97-AF65-F5344CB8AC3E}">
        <p14:creationId xmlns:p14="http://schemas.microsoft.com/office/powerpoint/2010/main" val="9169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058BDFB-AE0B-5A00-01AD-9BDE3FF1F7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/>
              <a:t>Платформа 1С:Предприятие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5D0CDA3-2BB9-9710-F1B3-FF609DF67B9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177925"/>
            <a:ext cx="5835650" cy="5403850"/>
          </a:xfrm>
        </p:spPr>
        <p:txBody>
          <a:bodyPr/>
          <a:lstStyle/>
          <a:p>
            <a:pPr marL="361950" indent="0" eaLnBrk="1" hangingPunct="1">
              <a:buNone/>
            </a:pPr>
            <a:r>
              <a:rPr lang="ru-RU" altLang="ru-RU" sz="2000" dirty="0">
                <a:solidFill>
                  <a:srgbClr val="FFFF00"/>
                </a:solidFill>
              </a:rPr>
              <a:t>Версия 8.5 – финал в 4 кв. 2025</a:t>
            </a:r>
          </a:p>
          <a:p>
            <a:pPr eaLnBrk="1" hangingPunct="1"/>
            <a:r>
              <a:rPr lang="ru-RU" altLang="ru-RU" sz="1600" dirty="0">
                <a:solidFill>
                  <a:srgbClr val="FFFF00"/>
                </a:solidFill>
              </a:rPr>
              <a:t>Новый интерфейс</a:t>
            </a:r>
            <a:r>
              <a:rPr lang="ru-RU" altLang="ru-RU" sz="1600" dirty="0"/>
              <a:t> современный, красивый, приятный, удобный, воздушный</a:t>
            </a:r>
          </a:p>
          <a:p>
            <a:pPr eaLnBrk="1" hangingPunct="1"/>
            <a:r>
              <a:rPr lang="ru-RU" altLang="ru-RU" sz="1600" dirty="0">
                <a:solidFill>
                  <a:srgbClr val="FFFF00"/>
                </a:solidFill>
              </a:rPr>
              <a:t>Темная тема</a:t>
            </a:r>
            <a:r>
              <a:rPr lang="ru-RU" altLang="ru-RU" sz="1600" dirty="0"/>
              <a:t>, адаптация под мобильные устройства</a:t>
            </a:r>
          </a:p>
          <a:p>
            <a:pPr marL="0" indent="0" eaLnBrk="1" hangingPunct="1">
              <a:buNone/>
            </a:pPr>
            <a:endParaRPr lang="ru-RU" altLang="ru-RU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9E3A015-3F5F-6DA2-D491-9D43F41F4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17" y="2596608"/>
            <a:ext cx="3240088" cy="1633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9FB952F2-3D1F-8725-107D-EE6B9FA10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064" y="2617246"/>
            <a:ext cx="1858963" cy="4032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AC6228A-CE05-29AB-ECCD-292CD152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17" y="4450408"/>
            <a:ext cx="3241675" cy="2036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83A5E37-E708-E273-4083-DEFC50616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278" y="1178295"/>
            <a:ext cx="5631443" cy="540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361950" eaLnBrk="1" hangingPunct="1">
              <a:buNone/>
            </a:pPr>
            <a:r>
              <a:rPr lang="en-US" altLang="ru-RU" sz="2000" kern="0" dirty="0">
                <a:solidFill>
                  <a:srgbClr val="FFFF00"/>
                </a:solidFill>
              </a:rPr>
              <a:t>1C:Enterprise Development Tools</a:t>
            </a:r>
          </a:p>
          <a:p>
            <a:pPr eaLnBrk="1" hangingPunct="1"/>
            <a:r>
              <a:rPr lang="ru-RU" altLang="ru-RU" sz="1600" kern="0" dirty="0">
                <a:solidFill>
                  <a:srgbClr val="FFFF00"/>
                </a:solidFill>
              </a:rPr>
              <a:t>Поддержка 8.5.1, 1С:Напарник для разработки</a:t>
            </a:r>
            <a:r>
              <a:rPr lang="ru-RU" altLang="ru-RU" sz="1600" kern="0" dirty="0"/>
              <a:t>, поставка Java вместе с дистрибутивом 1C:EDT, развитие командного интерфейса 1C:EDT CLI, улучшение работы с </a:t>
            </a:r>
            <a:r>
              <a:rPr lang="ru-RU" altLang="ru-RU" sz="1600" kern="0" dirty="0" err="1"/>
              <a:t>Git</a:t>
            </a:r>
            <a:r>
              <a:rPr lang="ru-RU" altLang="ru-RU" sz="1600" kern="0" dirty="0"/>
              <a:t>, редактирование форм на Linux</a:t>
            </a:r>
            <a:endParaRPr lang="ru-RU" altLang="ru-RU" kern="0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0188057-E2CE-A66D-2714-A47A40531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61" y="2922622"/>
            <a:ext cx="4608513" cy="3041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63BD3-E94B-6288-5A88-0C75F7569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B284D61-11E3-D4B3-2E75-DBCC9C75A451}"/>
              </a:ext>
            </a:extLst>
          </p:cNvPr>
          <p:cNvSpPr/>
          <p:nvPr/>
        </p:nvSpPr>
        <p:spPr bwMode="auto">
          <a:xfrm>
            <a:off x="208092" y="2773232"/>
            <a:ext cx="6261534" cy="3939768"/>
          </a:xfrm>
          <a:prstGeom prst="roundRect">
            <a:avLst>
              <a:gd name="adj" fmla="val 5972"/>
            </a:avLst>
          </a:prstGeom>
          <a:solidFill>
            <a:schemeClr val="bg1"/>
          </a:solidFill>
          <a:ln w="9525" cap="rnd">
            <a:solidFill>
              <a:srgbClr val="000000"/>
            </a:solidFill>
            <a:round/>
            <a:headEnd/>
            <a:tailEnd/>
          </a:ln>
          <a:effectLst>
            <a:softEdge rad="0"/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100" b="1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17F1160-8035-6C63-AE43-DB7099E611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/>
              <a:t>1С:Напарник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0E46955-3738-3D7C-5C36-DEF39A29D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201" y="1151780"/>
            <a:ext cx="5729433" cy="144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eaLnBrk="1" hangingPunct="1"/>
            <a:r>
              <a:rPr lang="ru-RU" altLang="ru-RU" sz="2000" kern="0" dirty="0">
                <a:solidFill>
                  <a:srgbClr val="FFFF00"/>
                </a:solidFill>
              </a:rPr>
              <a:t>1С:Напарник для разработки доступен польз. 1С:</a:t>
            </a:r>
            <a:r>
              <a:rPr lang="en-US" altLang="ru-RU" sz="2000" kern="0" dirty="0">
                <a:solidFill>
                  <a:srgbClr val="FFFF00"/>
                </a:solidFill>
              </a:rPr>
              <a:t>EDT</a:t>
            </a:r>
            <a:r>
              <a:rPr lang="ru-RU" altLang="ru-RU" sz="2000" kern="0" dirty="0">
                <a:solidFill>
                  <a:srgbClr val="FFFF00"/>
                </a:solidFill>
              </a:rPr>
              <a:t>, бесплатно до 1 окт. 2026</a:t>
            </a:r>
          </a:p>
          <a:p>
            <a:pPr marL="0" indent="0" eaLnBrk="1" hangingPunct="1">
              <a:buNone/>
            </a:pPr>
            <a:r>
              <a:rPr lang="ru-RU" altLang="ru-RU" sz="1600" kern="0" dirty="0">
                <a:solidFill>
                  <a:srgbClr val="FFFF00"/>
                </a:solidFill>
              </a:rPr>
              <a:t>Генерация кода и документирование, объяснение кода, комментарии, </a:t>
            </a:r>
            <a:r>
              <a:rPr lang="ru-RU" altLang="ru-RU" sz="1600" kern="0" dirty="0"/>
              <a:t>ревью и исправление, генерация </a:t>
            </a:r>
            <a:r>
              <a:rPr lang="ru-RU" altLang="ru-RU" sz="1600" kern="0" dirty="0" err="1"/>
              <a:t>commit</a:t>
            </a:r>
            <a:r>
              <a:rPr lang="ru-RU" altLang="ru-RU" sz="1600" kern="0" dirty="0"/>
              <a:t>-сообщений, ревью изменений</a:t>
            </a:r>
          </a:p>
        </p:txBody>
      </p:sp>
      <p:pic>
        <p:nvPicPr>
          <p:cNvPr id="6" name="Рисунок 13">
            <a:extLst>
              <a:ext uri="{FF2B5EF4-FFF2-40B4-BE49-F238E27FC236}">
                <a16:creationId xmlns:a16="http://schemas.microsoft.com/office/drawing/2014/main" id="{E5C91734-FD8E-EB3B-7EB1-9B3D388A1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" b="-225"/>
          <a:stretch>
            <a:fillRect/>
          </a:stretch>
        </p:blipFill>
        <p:spPr bwMode="auto">
          <a:xfrm>
            <a:off x="462201" y="2957361"/>
            <a:ext cx="5729433" cy="35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E2D2AFCD-3B89-3D09-800F-E0559037C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626" y="1151780"/>
            <a:ext cx="5592713" cy="144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eaLnBrk="1" hangingPunct="1"/>
            <a:r>
              <a:rPr lang="ru-RU" altLang="ru-RU" sz="2000" kern="0" dirty="0">
                <a:solidFill>
                  <a:srgbClr val="FFFF00"/>
                </a:solidFill>
              </a:rPr>
              <a:t>1С:Напарник по ИТС</a:t>
            </a:r>
          </a:p>
          <a:p>
            <a:pPr marL="0" indent="0" eaLnBrk="1" hangingPunct="1">
              <a:buNone/>
            </a:pPr>
            <a:r>
              <a:rPr lang="ru-RU" altLang="ru-RU" sz="1600" kern="0" dirty="0">
                <a:solidFill>
                  <a:srgbClr val="FFFF00"/>
                </a:solidFill>
              </a:rPr>
              <a:t>Сервис</a:t>
            </a:r>
            <a:r>
              <a:rPr lang="en-US" altLang="ru-RU" sz="1600" kern="0" dirty="0">
                <a:solidFill>
                  <a:srgbClr val="FFFF00"/>
                </a:solidFill>
              </a:rPr>
              <a:t> </a:t>
            </a:r>
            <a:r>
              <a:rPr lang="ru-RU" altLang="ru-RU" sz="1600" kern="0" dirty="0">
                <a:solidFill>
                  <a:srgbClr val="FFFF00"/>
                </a:solidFill>
              </a:rPr>
              <a:t>по базе знаний Информационно-технологической поддержки 1С с технологиями ИИ, доступен в ЛК ИТС и встроен в поиск ИТС</a:t>
            </a:r>
            <a:r>
              <a:rPr lang="ru-RU" altLang="ru-RU" sz="1600" kern="0" dirty="0"/>
              <a:t>, за время тестовой эксплуатации более </a:t>
            </a:r>
            <a:r>
              <a:rPr lang="ru-RU" altLang="ru-RU" sz="1600" kern="0" dirty="0">
                <a:solidFill>
                  <a:srgbClr val="FFFF00"/>
                </a:solidFill>
              </a:rPr>
              <a:t>5 000</a:t>
            </a:r>
            <a:r>
              <a:rPr lang="ru-RU" altLang="ru-RU" sz="1600" kern="0" dirty="0"/>
              <a:t> пользователей сказали боту </a:t>
            </a:r>
            <a:r>
              <a:rPr lang="ru-RU" altLang="ru-RU" sz="1600" kern="0" dirty="0">
                <a:solidFill>
                  <a:srgbClr val="FFFF00"/>
                </a:solidFill>
              </a:rPr>
              <a:t>«спасибо»</a:t>
            </a:r>
            <a:endParaRPr lang="ru-RU" altLang="ru-RU" kern="0" dirty="0">
              <a:solidFill>
                <a:srgbClr val="FFFF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DC2AB1-3C42-FECF-6D17-044DC6818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23"/>
          <a:stretch>
            <a:fillRect/>
          </a:stretch>
        </p:blipFill>
        <p:spPr bwMode="auto">
          <a:xfrm>
            <a:off x="6733828" y="2717010"/>
            <a:ext cx="4820960" cy="3995990"/>
          </a:xfrm>
          <a:prstGeom prst="roundRect">
            <a:avLst>
              <a:gd name="adj" fmla="val 4556"/>
            </a:avLst>
          </a:prstGeom>
          <a:solidFill>
            <a:srgbClr val="FFFFFF">
              <a:shade val="8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90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CBD24-3AA3-75D1-25D8-88F3695E0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E2B5657-1344-C5F5-9EA9-1B86AB9C8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/>
              <a:t>1С:Предприятие.Элемент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D305C1E-F487-56AB-71ED-343CFCD150F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671823" y="995362"/>
            <a:ext cx="9218564" cy="1221959"/>
          </a:xfrm>
        </p:spPr>
        <p:txBody>
          <a:bodyPr/>
          <a:lstStyle/>
          <a:p>
            <a:pPr marL="0" indent="363538" eaLnBrk="1" hangingPunct="1">
              <a:buNone/>
            </a:pPr>
            <a:r>
              <a:rPr lang="ru-RU" altLang="ru-RU" sz="2000" dirty="0">
                <a:solidFill>
                  <a:srgbClr val="FFFF00"/>
                </a:solidFill>
              </a:rPr>
              <a:t>Технология «1С:Предприятие.Элемент»</a:t>
            </a:r>
          </a:p>
          <a:p>
            <a:pPr eaLnBrk="1" hangingPunct="1"/>
            <a:r>
              <a:rPr lang="ru-RU" altLang="ru-RU" sz="1600" dirty="0">
                <a:solidFill>
                  <a:srgbClr val="FFFF00"/>
                </a:solidFill>
              </a:rPr>
              <a:t>Позволяет создавать</a:t>
            </a:r>
            <a:r>
              <a:rPr lang="ru-RU" altLang="ru-RU" sz="1600" dirty="0"/>
              <a:t> приложения, ориентированные на сотрудников и клиентов бизнеса: </a:t>
            </a:r>
            <a:r>
              <a:rPr lang="ru-RU" altLang="ru-RU" sz="1600" dirty="0">
                <a:solidFill>
                  <a:srgbClr val="FFFF00"/>
                </a:solidFill>
              </a:rPr>
              <a:t>кабинеты, витрины, порталы, сайты</a:t>
            </a:r>
            <a:r>
              <a:rPr lang="ru-RU" altLang="ru-RU" sz="1600" dirty="0"/>
              <a:t>, интеграционные сервисы</a:t>
            </a:r>
          </a:p>
          <a:p>
            <a:pPr eaLnBrk="1" hangingPunct="1"/>
            <a:r>
              <a:rPr lang="ru-RU" altLang="ru-RU" sz="1600" dirty="0">
                <a:solidFill>
                  <a:srgbClr val="FFFF00"/>
                </a:solidFill>
              </a:rPr>
              <a:t>С февр. 2025 финальная</a:t>
            </a:r>
            <a:r>
              <a:rPr lang="ru-RU" altLang="ru-RU" sz="1600" dirty="0"/>
              <a:t>, в продакшене более 100 проектов, в т.ч.: </a:t>
            </a:r>
            <a:r>
              <a:rPr lang="ru-RU" altLang="ru-RU" sz="1600" dirty="0" err="1">
                <a:solidFill>
                  <a:srgbClr val="FFFF00"/>
                </a:solidFill>
              </a:rPr>
              <a:t>Lamoda</a:t>
            </a:r>
            <a:r>
              <a:rPr lang="ru-RU" altLang="ru-RU" sz="1600" dirty="0">
                <a:solidFill>
                  <a:srgbClr val="FFFF00"/>
                </a:solidFill>
              </a:rPr>
              <a:t>, DNS, </a:t>
            </a:r>
            <a:r>
              <a:rPr lang="ru-RU" altLang="ru-RU" sz="1600" dirty="0" err="1">
                <a:solidFill>
                  <a:srgbClr val="FFFF00"/>
                </a:solidFill>
              </a:rPr>
              <a:t>Legran</a:t>
            </a:r>
            <a:endParaRPr lang="ru-RU" altLang="ru-RU" sz="1600" dirty="0">
              <a:solidFill>
                <a:srgbClr val="FFFF00"/>
              </a:solidFill>
            </a:endParaRPr>
          </a:p>
        </p:txBody>
      </p:sp>
      <p:pic>
        <p:nvPicPr>
          <p:cNvPr id="2" name="Screenshot 2025-10-09 at 21.33.45.png" descr="Screenshot 2025-10-09 at 21.33.45.png">
            <a:extLst>
              <a:ext uri="{FF2B5EF4-FFF2-40B4-BE49-F238E27FC236}">
                <a16:creationId xmlns:a16="http://schemas.microsoft.com/office/drawing/2014/main" id="{6DC65BD7-BE0A-42D0-D777-57232826B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62" y="2376393"/>
            <a:ext cx="8361656" cy="4302514"/>
          </a:xfrm>
          <a:prstGeom prst="roundRect">
            <a:avLst>
              <a:gd name="adj" fmla="val 4556"/>
            </a:avLst>
          </a:prstGeom>
          <a:solidFill>
            <a:srgbClr val="FFFFFF">
              <a:shade val="8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3" name="Picture 5" descr="C:\Users\Morozov_AN\Desktop\IMG_4731.PNG">
            <a:extLst>
              <a:ext uri="{FF2B5EF4-FFF2-40B4-BE49-F238E27FC236}">
                <a16:creationId xmlns:a16="http://schemas.microsoft.com/office/drawing/2014/main" id="{4E0698CD-EFBD-08D3-25EC-5B35E4090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450" y="2376393"/>
            <a:ext cx="1985776" cy="4302514"/>
          </a:xfrm>
          <a:prstGeom prst="roundRect">
            <a:avLst>
              <a:gd name="adj" fmla="val 4556"/>
            </a:avLst>
          </a:prstGeom>
          <a:solidFill>
            <a:srgbClr val="FFFFFF">
              <a:shade val="8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398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7090C-754E-4809-6C4D-F9A40BDF1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596B361-55B8-FCA1-6EC6-01C643402D60}"/>
              </a:ext>
            </a:extLst>
          </p:cNvPr>
          <p:cNvSpPr/>
          <p:nvPr/>
        </p:nvSpPr>
        <p:spPr bwMode="auto">
          <a:xfrm>
            <a:off x="4095750" y="2338172"/>
            <a:ext cx="7889052" cy="4403844"/>
          </a:xfrm>
          <a:prstGeom prst="roundRect">
            <a:avLst>
              <a:gd name="adj" fmla="val 5668"/>
            </a:avLst>
          </a:prstGeom>
          <a:solidFill>
            <a:schemeClr val="bg1"/>
          </a:solidFill>
          <a:ln w="9525" cap="rnd">
            <a:solidFill>
              <a:srgbClr val="000000"/>
            </a:solidFill>
            <a:round/>
            <a:headEnd/>
            <a:tailEnd/>
          </a:ln>
          <a:effectLst>
            <a:softEdge rad="0"/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100" b="1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99E7995C-1FF2-95A3-0B5C-989C6CD0DE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/>
              <a:t>1С:Аналитика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C3A7AE0-0972-B76F-3375-97EE49BABA8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94450" y="966788"/>
            <a:ext cx="11590352" cy="982662"/>
          </a:xfrm>
        </p:spPr>
        <p:txBody>
          <a:bodyPr/>
          <a:lstStyle/>
          <a:p>
            <a:pPr marL="85725" indent="0" eaLnBrk="1" hangingPunct="1">
              <a:buNone/>
            </a:pPr>
            <a:r>
              <a:rPr lang="en-US" altLang="ru-RU" sz="2000" dirty="0">
                <a:solidFill>
                  <a:srgbClr val="FFFF00"/>
                </a:solidFill>
              </a:rPr>
              <a:t>BI-</a:t>
            </a:r>
            <a:r>
              <a:rPr lang="ru-RU" altLang="ru-RU" sz="2000" dirty="0">
                <a:solidFill>
                  <a:srgbClr val="FFFF00"/>
                </a:solidFill>
              </a:rPr>
              <a:t>инструмент «1С:Аналитика» 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ru-RU" altLang="ru-RU" sz="1600" dirty="0">
                <a:solidFill>
                  <a:srgbClr val="FFFF00"/>
                </a:solidFill>
              </a:rPr>
              <a:t>Готовые отчеты для конфигураций ERP, ERP WE,</a:t>
            </a:r>
            <a:r>
              <a:rPr lang="en-US" altLang="ru-RU" sz="1600" dirty="0">
                <a:solidFill>
                  <a:srgbClr val="FFFF00"/>
                </a:solidFill>
              </a:rPr>
              <a:t> MDM,</a:t>
            </a:r>
            <a:r>
              <a:rPr lang="ru-RU" altLang="ru-RU" sz="1600" dirty="0">
                <a:solidFill>
                  <a:srgbClr val="FFFF00"/>
                </a:solidFill>
              </a:rPr>
              <a:t> ЗУП, ЗУП КОРП</a:t>
            </a:r>
            <a:r>
              <a:rPr lang="ru-RU" altLang="ru-RU" sz="1600" dirty="0"/>
              <a:t>, ЗКГУ, БГУ, </a:t>
            </a:r>
            <a:r>
              <a:rPr lang="en-US" altLang="ru-RU" sz="1600" dirty="0"/>
              <a:t>PM, CRM, </a:t>
            </a:r>
            <a:r>
              <a:rPr lang="ru-RU" altLang="ru-RU" sz="1600" dirty="0"/>
              <a:t>УАТ, ТЛЭ, Металлургия, ГДП, УСО, Ломбард, Полиграфия, Птицеводство, Смета, Лизинг, УПРЦБ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ru-RU" altLang="ru-RU" sz="1600" dirty="0"/>
              <a:t>Более 60 внедрений, BI-отчетность на основе более </a:t>
            </a:r>
            <a:r>
              <a:rPr lang="ru-RU" altLang="ru-RU" sz="1600" dirty="0">
                <a:solidFill>
                  <a:srgbClr val="FFFF00"/>
                </a:solidFill>
              </a:rPr>
              <a:t>200 уникальных показателей в Правительстве города Москвы</a:t>
            </a:r>
            <a:r>
              <a:rPr lang="ru-RU" altLang="ru-RU" sz="1600" dirty="0"/>
              <a:t>, </a:t>
            </a:r>
            <a:br>
              <a:rPr lang="ru-RU" altLang="ru-RU" sz="1600" dirty="0"/>
            </a:br>
            <a:r>
              <a:rPr lang="ru-RU" altLang="ru-RU" sz="1600" dirty="0"/>
              <a:t>аналитические </a:t>
            </a:r>
            <a:r>
              <a:rPr lang="ru-RU" altLang="ru-RU" sz="1600" dirty="0">
                <a:solidFill>
                  <a:srgbClr val="FFFF00"/>
                </a:solidFill>
              </a:rPr>
              <a:t>витрины </a:t>
            </a:r>
            <a:br>
              <a:rPr lang="ru-RU" altLang="ru-RU" sz="1600" dirty="0">
                <a:solidFill>
                  <a:srgbClr val="FFFF00"/>
                </a:solidFill>
              </a:rPr>
            </a:br>
            <a:r>
              <a:rPr lang="ru-RU" altLang="ru-RU" sz="1600" dirty="0">
                <a:solidFill>
                  <a:srgbClr val="FFFF00"/>
                </a:solidFill>
              </a:rPr>
              <a:t>в «ГАЗПРОМ Интернэшнл»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ru-RU" altLang="ru-RU" sz="1600" dirty="0"/>
              <a:t>Перенос отчетов между </a:t>
            </a:r>
            <a:br>
              <a:rPr lang="ru-RU" altLang="ru-RU" sz="1600" dirty="0"/>
            </a:br>
            <a:r>
              <a:rPr lang="ru-RU" altLang="ru-RU" sz="1600" dirty="0"/>
              <a:t>приложениями 1С:Аналитики, </a:t>
            </a:r>
            <a:br>
              <a:rPr lang="ru-RU" altLang="ru-RU" sz="1600" dirty="0"/>
            </a:br>
            <a:r>
              <a:rPr lang="ru-RU" altLang="ru-RU" sz="1600" dirty="0">
                <a:solidFill>
                  <a:srgbClr val="FFFF00"/>
                </a:solidFill>
              </a:rPr>
              <a:t>встраивание отчетов в </a:t>
            </a:r>
            <a:br>
              <a:rPr lang="ru-RU" altLang="ru-RU" sz="1600" dirty="0">
                <a:solidFill>
                  <a:srgbClr val="FFFF00"/>
                </a:solidFill>
              </a:rPr>
            </a:br>
            <a:r>
              <a:rPr lang="ru-RU" altLang="ru-RU" sz="1600" dirty="0">
                <a:solidFill>
                  <a:srgbClr val="FFFF00"/>
                </a:solidFill>
              </a:rPr>
              <a:t>состав конфигураций</a:t>
            </a:r>
            <a:r>
              <a:rPr lang="ru-RU" altLang="ru-RU" sz="1600" dirty="0"/>
              <a:t>, </a:t>
            </a:r>
            <a:br>
              <a:rPr lang="ru-RU" altLang="ru-RU" sz="1600" dirty="0"/>
            </a:br>
            <a:r>
              <a:rPr lang="ru-RU" altLang="ru-RU" sz="1600" dirty="0"/>
              <a:t>поддержка пользовательских</a:t>
            </a:r>
            <a:br>
              <a:rPr lang="ru-RU" altLang="ru-RU" sz="1600" dirty="0"/>
            </a:br>
            <a:r>
              <a:rPr lang="ru-RU" altLang="ru-RU" sz="1600" dirty="0"/>
              <a:t>свойств объектов - характеристик, </a:t>
            </a:r>
            <a:br>
              <a:rPr lang="ru-RU" altLang="ru-RU" sz="1600" dirty="0"/>
            </a:br>
            <a:r>
              <a:rPr lang="ru-RU" altLang="ru-RU" sz="1600" dirty="0"/>
              <a:t>сортировка по любым полям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ru-RU" altLang="ru-RU" sz="1600" dirty="0">
                <a:solidFill>
                  <a:srgbClr val="FFFF00"/>
                </a:solidFill>
              </a:rPr>
              <a:t>Партнерские наборы отчетов </a:t>
            </a:r>
            <a:br>
              <a:rPr lang="ru-RU" altLang="ru-RU" sz="1600" dirty="0"/>
            </a:br>
            <a:r>
              <a:rPr lang="ru-RU" altLang="ru-RU" sz="1600" dirty="0"/>
              <a:t>1С:Аналитики</a:t>
            </a:r>
          </a:p>
        </p:txBody>
      </p:sp>
      <p:pic>
        <p:nvPicPr>
          <p:cNvPr id="3" name="Рисунок 4" descr="Изображение выглядит как текст, снимок экрана, программное обеспечение, Значок на компьютер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8662007-C6C6-CB21-36AC-2BA18A1D2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r="440" b="4631"/>
          <a:stretch>
            <a:fillRect/>
          </a:stretch>
        </p:blipFill>
        <p:spPr bwMode="auto">
          <a:xfrm>
            <a:off x="4252086" y="2502044"/>
            <a:ext cx="7597236" cy="41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0" descr="Изображение выглядит как Шрифт, Графика, логотип, текст">
            <a:extLst>
              <a:ext uri="{FF2B5EF4-FFF2-40B4-BE49-F238E27FC236}">
                <a16:creationId xmlns:a16="http://schemas.microsoft.com/office/drawing/2014/main" id="{3813753A-EB80-ECBE-41A7-E08196DDE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634" y="6153850"/>
            <a:ext cx="2071688" cy="463550"/>
          </a:xfrm>
          <a:prstGeom prst="roundRect">
            <a:avLst>
              <a:gd name="adj" fmla="val 2805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Изображение выглядит как логотип, Графика, круг, символ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975216C-F0F9-031F-00C8-B527A9FF9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35" y="5349214"/>
            <a:ext cx="944338" cy="89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2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439073" y="5566"/>
            <a:ext cx="9410249" cy="1081792"/>
          </a:xfrm>
        </p:spPr>
        <p:txBody>
          <a:bodyPr/>
          <a:lstStyle/>
          <a:p>
            <a:pPr eaLnBrk="1" hangingPunct="1"/>
            <a:r>
              <a:rPr lang="ru-RU" altLang="ru-RU" dirty="0"/>
              <a:t>1С:Аналитика для</a:t>
            </a:r>
            <a:br>
              <a:rPr lang="ru-RU" altLang="ru-RU" dirty="0"/>
            </a:br>
            <a:r>
              <a:rPr lang="ru-RU" altLang="ru-RU" dirty="0"/>
              <a:t>1С:</a:t>
            </a:r>
            <a:r>
              <a:rPr lang="en-US" altLang="ru-RU" dirty="0"/>
              <a:t>ERP</a:t>
            </a:r>
            <a:r>
              <a:rPr lang="ru-RU" altLang="ru-RU" dirty="0"/>
              <a:t> Управление предприятием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725" y="1599697"/>
            <a:ext cx="11570473" cy="3168106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" y="522"/>
            <a:ext cx="12190133" cy="68569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6" y="526"/>
            <a:ext cx="12190133" cy="685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5E0AA-DFE1-7845-8F28-95AE8CC6A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9052AEC-5779-CFA5-55BF-60E285F5334F}"/>
              </a:ext>
            </a:extLst>
          </p:cNvPr>
          <p:cNvSpPr/>
          <p:nvPr/>
        </p:nvSpPr>
        <p:spPr bwMode="auto">
          <a:xfrm>
            <a:off x="1308100" y="4298950"/>
            <a:ext cx="3441700" cy="2444806"/>
          </a:xfrm>
          <a:prstGeom prst="roundRect">
            <a:avLst>
              <a:gd name="adj" fmla="val 5668"/>
            </a:avLst>
          </a:prstGeom>
          <a:solidFill>
            <a:schemeClr val="bg1"/>
          </a:solidFill>
          <a:ln w="9525" cap="rnd">
            <a:solidFill>
              <a:srgbClr val="000000"/>
            </a:solidFill>
            <a:round/>
            <a:headEnd/>
            <a:tailEnd/>
          </a:ln>
          <a:effectLst>
            <a:softEdge rad="0"/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100" b="1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9093D81D-C913-922C-70AC-59712C3FA0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/>
              <a:t>1С:Шина и 1С:Управление ландшафтом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3405D06-6085-9C09-C602-1B1DA271098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4482" y="974275"/>
            <a:ext cx="5200650" cy="5403850"/>
          </a:xfrm>
          <a:ln>
            <a:noFill/>
          </a:ln>
        </p:spPr>
        <p:txBody>
          <a:bodyPr/>
          <a:lstStyle/>
          <a:p>
            <a:pPr marL="358775" indent="-266700" eaLnBrk="1" hangingPunct="1">
              <a:spcBef>
                <a:spcPts val="0"/>
              </a:spcBef>
              <a:buNone/>
            </a:pPr>
            <a:r>
              <a:rPr lang="ru-RU" altLang="ru-RU" sz="2000" dirty="0">
                <a:solidFill>
                  <a:srgbClr val="FFFF00"/>
                </a:solidFill>
              </a:rPr>
              <a:t>1С:Шина </a:t>
            </a:r>
            <a:r>
              <a:rPr lang="en-US" altLang="ru-RU" sz="2000" dirty="0">
                <a:solidFill>
                  <a:srgbClr val="FFFF00"/>
                </a:solidFill>
              </a:rPr>
              <a:t>(ESB</a:t>
            </a:r>
            <a:r>
              <a:rPr lang="ru-RU" altLang="ru-RU" sz="2000" dirty="0">
                <a:solidFill>
                  <a:srgbClr val="FFFF00"/>
                </a:solidFill>
              </a:rPr>
              <a:t>)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dirty="0"/>
              <a:t>Сервисная шина предприятия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dirty="0">
                <a:solidFill>
                  <a:srgbClr val="FFFF00"/>
                </a:solidFill>
              </a:rPr>
              <a:t>Реализовано защищенное соединение в каналах</a:t>
            </a:r>
            <a:r>
              <a:rPr lang="ru-RU" altLang="ru-RU" sz="1600" dirty="0"/>
              <a:t>, повышение производительности, демо-версия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dirty="0"/>
              <a:t>Инструменты для интеграции с платформой 1С:Предприятие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dirty="0"/>
              <a:t>Коннекторы баз данных и </a:t>
            </a:r>
            <a:r>
              <a:rPr lang="ru-RU" altLang="ru-RU" sz="1600" dirty="0">
                <a:solidFill>
                  <a:srgbClr val="FFFF00"/>
                </a:solidFill>
              </a:rPr>
              <a:t>прямой обмен с различными СУБД из разнородных систем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dirty="0">
                <a:solidFill>
                  <a:srgbClr val="FFFF00"/>
                </a:solidFill>
              </a:rPr>
              <a:t>Коннекторы </a:t>
            </a:r>
            <a:r>
              <a:rPr lang="en-US" altLang="ru-RU" sz="1600" dirty="0">
                <a:solidFill>
                  <a:srgbClr val="FFFF00"/>
                </a:solidFill>
              </a:rPr>
              <a:t>HTTP/WEB</a:t>
            </a:r>
            <a:r>
              <a:rPr lang="ru-RU" altLang="ru-RU" sz="1600" dirty="0">
                <a:solidFill>
                  <a:srgbClr val="FFFF00"/>
                </a:solidFill>
              </a:rPr>
              <a:t> </a:t>
            </a:r>
            <a:r>
              <a:rPr lang="ru-RU" altLang="ru-RU" sz="1600" dirty="0"/>
              <a:t>для обмена с сайтами, порталами, сервисами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dirty="0"/>
              <a:t>Коннекторы брокеров сообщений, </a:t>
            </a:r>
            <a:r>
              <a:rPr lang="ru-RU" altLang="ru-RU" sz="1600" dirty="0">
                <a:solidFill>
                  <a:srgbClr val="FFFF00"/>
                </a:solidFill>
              </a:rPr>
              <a:t>обмен с другими шинами</a:t>
            </a:r>
          </a:p>
          <a:p>
            <a:pPr eaLnBrk="1" hangingPunct="1">
              <a:spcBef>
                <a:spcPts val="0"/>
              </a:spcBef>
            </a:pPr>
            <a:endParaRPr lang="ru-RU" altLang="ru-RU" sz="1600" dirty="0"/>
          </a:p>
          <a:p>
            <a:pPr marL="0" indent="0" eaLnBrk="1" hangingPunct="1">
              <a:spcBef>
                <a:spcPts val="0"/>
              </a:spcBef>
              <a:buNone/>
            </a:pPr>
            <a:endParaRPr lang="ru-RU" altLang="ru-RU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246EDD1-4F50-71B9-8484-4BC690CBB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975095"/>
            <a:ext cx="6972300" cy="540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362822" indent="-3628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2222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799">
                <a:solidFill>
                  <a:schemeClr val="bg1"/>
                </a:solidFill>
                <a:latin typeface="+mn-lt"/>
                <a:cs typeface="+mn-cs"/>
              </a:defRPr>
            </a:lvl2pPr>
            <a:lvl3pPr marL="1211089" indent="-24356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693">
                <a:solidFill>
                  <a:schemeClr val="bg1"/>
                </a:solidFill>
                <a:latin typeface="+mn-lt"/>
                <a:cs typeface="+mn-cs"/>
              </a:defRPr>
            </a:lvl3pPr>
            <a:lvl4pPr marL="1693172" indent="-241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481">
                <a:solidFill>
                  <a:schemeClr val="bg1"/>
                </a:solidFill>
                <a:latin typeface="+mn-lt"/>
                <a:cs typeface="+mn-cs"/>
              </a:defRPr>
            </a:lvl4pPr>
            <a:lvl5pPr marL="2175256" indent="-24020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5pPr>
            <a:lvl6pPr marL="265901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6pPr>
            <a:lvl7pPr marL="3142782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7pPr>
            <a:lvl8pPr marL="3626546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8pPr>
            <a:lvl9pPr marL="4110309" indent="-240202" algn="l" rtl="0" fontAlgn="base">
              <a:spcBef>
                <a:spcPct val="20000"/>
              </a:spcBef>
              <a:spcAft>
                <a:spcPct val="0"/>
              </a:spcAft>
              <a:buClr>
                <a:srgbClr val="FFED01"/>
              </a:buClr>
              <a:buChar char="•"/>
              <a:defRPr sz="1376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92075" eaLnBrk="1" hangingPunct="1">
              <a:spcBef>
                <a:spcPts val="0"/>
              </a:spcBef>
              <a:buNone/>
            </a:pPr>
            <a:r>
              <a:rPr lang="ru-RU" altLang="ru-RU" sz="2000" kern="0" dirty="0">
                <a:solidFill>
                  <a:srgbClr val="FFFF00"/>
                </a:solidFill>
              </a:rPr>
              <a:t>1С:Управление ландшафтом</a:t>
            </a:r>
            <a:endParaRPr lang="en-US" altLang="ru-RU" sz="2000" kern="0" dirty="0">
              <a:solidFill>
                <a:srgbClr val="FFFF00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Новый продукт выпущен в окт. 2025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Централизованное управление пользователями и их правами </a:t>
            </a:r>
            <a:r>
              <a:rPr lang="en-US" altLang="ru-RU" sz="1600" kern="0" dirty="0">
                <a:solidFill>
                  <a:srgbClr val="FFFF00"/>
                </a:solidFill>
              </a:rPr>
              <a:t>(IDM</a:t>
            </a:r>
            <a:r>
              <a:rPr lang="ru-RU" altLang="ru-RU" sz="1600" kern="0" dirty="0">
                <a:solidFill>
                  <a:srgbClr val="FFFF00"/>
                </a:solidFill>
              </a:rPr>
              <a:t>) </a:t>
            </a:r>
            <a:r>
              <a:rPr lang="ru-RU" altLang="ru-RU" sz="1600" kern="0" dirty="0"/>
              <a:t>в рамках всей организации в разных информационных базах или областях информационных баз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Доставка и развертывание конфигураций</a:t>
            </a:r>
            <a:r>
              <a:rPr lang="ru-RU" altLang="ru-RU" sz="1600" kern="0" dirty="0"/>
              <a:t>, расширений и их обновлений в рамках ландшафта организации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Управление информационными базами </a:t>
            </a:r>
            <a:r>
              <a:rPr lang="ru-RU" altLang="ru-RU" sz="1600" kern="0" dirty="0"/>
              <a:t>групповое и индивидуальное: создание, управление, обновление, администрирование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Управление кластерами и серверами </a:t>
            </a:r>
            <a:r>
              <a:rPr lang="ru-RU" altLang="ru-RU" sz="1600" kern="0" dirty="0"/>
              <a:t>на платформе </a:t>
            </a:r>
            <a:r>
              <a:rPr lang="en-US" altLang="ru-RU" sz="1600" kern="0" dirty="0"/>
              <a:t>       </a:t>
            </a:r>
            <a:r>
              <a:rPr lang="ru-RU" altLang="ru-RU" sz="1600" kern="0" dirty="0"/>
              <a:t>"1С:Предприятие 8"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kern="0" dirty="0">
                <a:solidFill>
                  <a:srgbClr val="FFFF00"/>
                </a:solidFill>
              </a:rPr>
              <a:t>Обновление информационных баз без остановки работы системы </a:t>
            </a:r>
            <a:br>
              <a:rPr lang="ru-RU" altLang="ru-RU" sz="1600" kern="0" dirty="0">
                <a:solidFill>
                  <a:srgbClr val="FFFF00"/>
                </a:solidFill>
              </a:rPr>
            </a:br>
            <a:r>
              <a:rPr lang="ru-RU" altLang="ru-RU" sz="1600" kern="0" dirty="0"/>
              <a:t>будет доступно с перспективными возможностями платформы</a:t>
            </a:r>
            <a:endParaRPr lang="ru-RU" altLang="ru-RU" sz="1600" kern="0" dirty="0">
              <a:solidFill>
                <a:srgbClr val="FFFF00"/>
              </a:solidFill>
            </a:endParaRPr>
          </a:p>
          <a:p>
            <a:pPr eaLnBrk="1" hangingPunct="1">
              <a:spcBef>
                <a:spcPts val="0"/>
              </a:spcBef>
            </a:pPr>
            <a:endParaRPr lang="ru-RU" altLang="ru-RU" kern="0" dirty="0"/>
          </a:p>
        </p:txBody>
      </p:sp>
      <p:pic>
        <p:nvPicPr>
          <p:cNvPr id="1026" name="Picture 2" descr="C:\Users\Morozov_AN\Desktop\image-2025-10-23_18-10-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869" y="4353532"/>
            <a:ext cx="4353731" cy="2300586"/>
          </a:xfrm>
          <a:prstGeom prst="roundRect">
            <a:avLst>
              <a:gd name="adj" fmla="val 3364"/>
            </a:avLst>
          </a:prstGeom>
          <a:solidFill>
            <a:srgbClr val="FFFFFF">
              <a:shade val="8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/>
          <a:stretch>
            <a:fillRect/>
          </a:stretch>
        </p:blipFill>
        <p:spPr bwMode="auto">
          <a:xfrm>
            <a:off x="1397000" y="4340832"/>
            <a:ext cx="3263900" cy="2344448"/>
          </a:xfrm>
          <a:prstGeom prst="roundRect">
            <a:avLst>
              <a:gd name="adj" fmla="val 4556"/>
            </a:avLst>
          </a:prstGeom>
          <a:solidFill>
            <a:srgbClr val="FFFFFF">
              <a:shade val="85000"/>
            </a:srgbClr>
          </a:solidFill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9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0_Специальное оформление">
  <a:themeElements>
    <a:clrScheme name="Другая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10_Специальное оформление">
      <a:majorFont>
        <a:latin typeface="Futura PT Demi"/>
        <a:ea typeface=""/>
        <a:cs typeface="Arial"/>
      </a:majorFont>
      <a:minorFont>
        <a:latin typeface="Futura PT Demi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>
          <a:prstShdw prst="shdw17" dist="17961" dir="2700000">
            <a:srgbClr val="00FF00">
              <a:gamma/>
              <a:shade val="60000"/>
              <a:invGamma/>
            </a:srgbClr>
          </a:prstShdw>
        </a:effectLst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100" b="1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>
          <a:prstShdw prst="shdw17" dist="17961" dir="2700000">
            <a:srgbClr val="00FF00">
              <a:gamma/>
              <a:shade val="60000"/>
              <a:invGamma/>
            </a:srgbClr>
          </a:prstShdw>
        </a:effectLst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100" b="1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0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2668</Words>
  <Application>Microsoft Office PowerPoint</Application>
  <PresentationFormat>Широкоэкранный</PresentationFormat>
  <Paragraphs>271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Futura PT Demi</vt:lpstr>
      <vt:lpstr>Calibri</vt:lpstr>
      <vt:lpstr>Arial</vt:lpstr>
      <vt:lpstr>Wingdings</vt:lpstr>
      <vt:lpstr>10_Специальное оформление</vt:lpstr>
      <vt:lpstr>Развитие экосистемы 1С  для корпоративных заказчиков</vt:lpstr>
      <vt:lpstr>Презентация PowerPoint</vt:lpstr>
      <vt:lpstr>Презентация PowerPoint</vt:lpstr>
      <vt:lpstr>Платформа 1С:Предприятие</vt:lpstr>
      <vt:lpstr>1С:Напарник</vt:lpstr>
      <vt:lpstr>1С:Предприятие.Элемент</vt:lpstr>
      <vt:lpstr>1С:Аналитика</vt:lpstr>
      <vt:lpstr>1С:Аналитика для 1С:ERP Управление предприятием</vt:lpstr>
      <vt:lpstr>1С:Шина и 1С:Управление ландшафтом</vt:lpstr>
      <vt:lpstr>Презентация PowerPoint</vt:lpstr>
      <vt:lpstr>Линейка решений 1С:MDM</vt:lpstr>
      <vt:lpstr>1С:ERP</vt:lpstr>
      <vt:lpstr>1С:Управление холдингом </vt:lpstr>
      <vt:lpstr>Зарплата и управление персоналом</vt:lpstr>
      <vt:lpstr>1С:Документооборот</vt:lpstr>
      <vt:lpstr>1С:Корпорация. Расширенная поставка</vt:lpstr>
      <vt:lpstr>Презентация PowerPoint</vt:lpstr>
      <vt:lpstr>Отраслевые решения 1С-Совместно</vt:lpstr>
      <vt:lpstr>Специализированные решения 1С-Совместно</vt:lpstr>
      <vt:lpstr>Презентация PowerPoint</vt:lpstr>
      <vt:lpstr>Сервисы искусственного интеллекта</vt:lpstr>
      <vt:lpstr>Сервисы интеграции с ГИС и банками</vt:lpstr>
      <vt:lpstr>Сервисы для работы с контрагентами и номенклатурой</vt:lpstr>
      <vt:lpstr>Сервисы занимают важное место в экосистеме 1С</vt:lpstr>
      <vt:lpstr>Презентация PowerPoint</vt:lpstr>
      <vt:lpstr>Продукты и сервисы совместных предприятий</vt:lpstr>
      <vt:lpstr>Презентация PowerPoint</vt:lpstr>
      <vt:lpstr>Партнеры</vt:lpstr>
      <vt:lpstr>Презентация PowerPoint</vt:lpstr>
      <vt:lpstr>Пользователи</vt:lpstr>
      <vt:lpstr>Бизнес-форум 1С:ERP 2025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Федотова Кира Вадимовна</dc:creator>
  <cp:lastModifiedBy>Алексей Нестеров</cp:lastModifiedBy>
  <cp:revision>170</cp:revision>
  <dcterms:created xsi:type="dcterms:W3CDTF">2025-06-19T16:31:26Z</dcterms:created>
  <dcterms:modified xsi:type="dcterms:W3CDTF">2025-11-10T19:26:37Z</dcterms:modified>
</cp:coreProperties>
</file>